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69" r:id="rId3"/>
    <p:sldId id="268" r:id="rId4"/>
    <p:sldId id="257" r:id="rId5"/>
    <p:sldId id="271" r:id="rId6"/>
    <p:sldId id="275" r:id="rId7"/>
    <p:sldId id="258" r:id="rId8"/>
    <p:sldId id="265" r:id="rId9"/>
    <p:sldId id="259" r:id="rId10"/>
    <p:sldId id="260" r:id="rId11"/>
    <p:sldId id="266" r:id="rId12"/>
    <p:sldId id="279" r:id="rId13"/>
    <p:sldId id="280" r:id="rId14"/>
    <p:sldId id="281" r:id="rId15"/>
    <p:sldId id="272" r:id="rId16"/>
    <p:sldId id="278" r:id="rId17"/>
    <p:sldId id="277" r:id="rId18"/>
    <p:sldId id="276" r:id="rId19"/>
    <p:sldId id="261" r:id="rId20"/>
    <p:sldId id="262" r:id="rId21"/>
    <p:sldId id="263" r:id="rId22"/>
    <p:sldId id="282" r:id="rId23"/>
    <p:sldId id="284" r:id="rId24"/>
  </p:sldIdLst>
  <p:sldSz cx="9601200" cy="7315200"/>
  <p:notesSz cx="6950075" cy="9236075"/>
  <p:defaultTextStyle>
    <a:defPPr>
      <a:defRPr lang="en-US"/>
    </a:defPPr>
    <a:lvl1pPr marL="0" algn="l" defTabSz="966612" rtl="0" eaLnBrk="1" latinLnBrk="0" hangingPunct="1">
      <a:defRPr sz="1900" kern="1200">
        <a:solidFill>
          <a:schemeClr val="tx1"/>
        </a:solidFill>
        <a:latin typeface="+mn-lt"/>
        <a:ea typeface="+mn-ea"/>
        <a:cs typeface="+mn-cs"/>
      </a:defRPr>
    </a:lvl1pPr>
    <a:lvl2pPr marL="483306" algn="l" defTabSz="966612" rtl="0" eaLnBrk="1" latinLnBrk="0" hangingPunct="1">
      <a:defRPr sz="1900" kern="1200">
        <a:solidFill>
          <a:schemeClr val="tx1"/>
        </a:solidFill>
        <a:latin typeface="+mn-lt"/>
        <a:ea typeface="+mn-ea"/>
        <a:cs typeface="+mn-cs"/>
      </a:defRPr>
    </a:lvl2pPr>
    <a:lvl3pPr marL="966612" algn="l" defTabSz="966612" rtl="0" eaLnBrk="1" latinLnBrk="0" hangingPunct="1">
      <a:defRPr sz="1900" kern="1200">
        <a:solidFill>
          <a:schemeClr val="tx1"/>
        </a:solidFill>
        <a:latin typeface="+mn-lt"/>
        <a:ea typeface="+mn-ea"/>
        <a:cs typeface="+mn-cs"/>
      </a:defRPr>
    </a:lvl3pPr>
    <a:lvl4pPr marL="1449918" algn="l" defTabSz="966612" rtl="0" eaLnBrk="1" latinLnBrk="0" hangingPunct="1">
      <a:defRPr sz="1900" kern="1200">
        <a:solidFill>
          <a:schemeClr val="tx1"/>
        </a:solidFill>
        <a:latin typeface="+mn-lt"/>
        <a:ea typeface="+mn-ea"/>
        <a:cs typeface="+mn-cs"/>
      </a:defRPr>
    </a:lvl4pPr>
    <a:lvl5pPr marL="1933224" algn="l" defTabSz="966612" rtl="0" eaLnBrk="1" latinLnBrk="0" hangingPunct="1">
      <a:defRPr sz="1900" kern="1200">
        <a:solidFill>
          <a:schemeClr val="tx1"/>
        </a:solidFill>
        <a:latin typeface="+mn-lt"/>
        <a:ea typeface="+mn-ea"/>
        <a:cs typeface="+mn-cs"/>
      </a:defRPr>
    </a:lvl5pPr>
    <a:lvl6pPr marL="2416531" algn="l" defTabSz="966612" rtl="0" eaLnBrk="1" latinLnBrk="0" hangingPunct="1">
      <a:defRPr sz="1900" kern="1200">
        <a:solidFill>
          <a:schemeClr val="tx1"/>
        </a:solidFill>
        <a:latin typeface="+mn-lt"/>
        <a:ea typeface="+mn-ea"/>
        <a:cs typeface="+mn-cs"/>
      </a:defRPr>
    </a:lvl6pPr>
    <a:lvl7pPr marL="2899837" algn="l" defTabSz="966612" rtl="0" eaLnBrk="1" latinLnBrk="0" hangingPunct="1">
      <a:defRPr sz="1900" kern="1200">
        <a:solidFill>
          <a:schemeClr val="tx1"/>
        </a:solidFill>
        <a:latin typeface="+mn-lt"/>
        <a:ea typeface="+mn-ea"/>
        <a:cs typeface="+mn-cs"/>
      </a:defRPr>
    </a:lvl7pPr>
    <a:lvl8pPr marL="3383143" algn="l" defTabSz="966612" rtl="0" eaLnBrk="1" latinLnBrk="0" hangingPunct="1">
      <a:defRPr sz="1900" kern="1200">
        <a:solidFill>
          <a:schemeClr val="tx1"/>
        </a:solidFill>
        <a:latin typeface="+mn-lt"/>
        <a:ea typeface="+mn-ea"/>
        <a:cs typeface="+mn-cs"/>
      </a:defRPr>
    </a:lvl8pPr>
    <a:lvl9pPr marL="3866449" algn="l" defTabSz="966612" rtl="0" eaLnBrk="1" latinLnBrk="0" hangingPunct="1">
      <a:defRPr sz="19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0099"/>
    <a:srgbClr val="003399"/>
    <a:srgbClr val="6699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400" autoAdjust="0"/>
    <p:restoredTop sz="92185" autoAdjust="0"/>
  </p:normalViewPr>
  <p:slideViewPr>
    <p:cSldViewPr>
      <p:cViewPr varScale="1">
        <p:scale>
          <a:sx n="60" d="100"/>
          <a:sy n="60" d="100"/>
        </p:scale>
        <p:origin x="-558" y="-78"/>
      </p:cViewPr>
      <p:guideLst>
        <p:guide orient="horz" pos="2304"/>
        <p:guide pos="3024"/>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p:scale>
          <a:sx n="66" d="100"/>
          <a:sy n="66" d="100"/>
        </p:scale>
        <p:origin x="-2532" y="666"/>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74" tIns="46237" rIns="92474" bIns="46237"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74" tIns="46237" rIns="92474" bIns="46237" rtlCol="0"/>
          <a:lstStyle>
            <a:lvl1pPr algn="r">
              <a:defRPr sz="1200"/>
            </a:lvl1pPr>
          </a:lstStyle>
          <a:p>
            <a:fld id="{98E00607-9F61-41A8-90B3-622D15A64CA6}" type="datetimeFigureOut">
              <a:rPr lang="en-US" smtClean="0"/>
              <a:pPr/>
              <a:t>6/26/2015</a:t>
            </a:fld>
            <a:endParaRPr lang="en-US"/>
          </a:p>
        </p:txBody>
      </p:sp>
      <p:sp>
        <p:nvSpPr>
          <p:cNvPr id="4" name="Slide Image Placeholder 3"/>
          <p:cNvSpPr>
            <a:spLocks noGrp="1" noRot="1" noChangeAspect="1"/>
          </p:cNvSpPr>
          <p:nvPr>
            <p:ph type="sldImg" idx="2"/>
          </p:nvPr>
        </p:nvSpPr>
        <p:spPr>
          <a:xfrm>
            <a:off x="1203325" y="692150"/>
            <a:ext cx="4543425" cy="3463925"/>
          </a:xfrm>
          <a:prstGeom prst="rect">
            <a:avLst/>
          </a:prstGeom>
          <a:noFill/>
          <a:ln w="12700">
            <a:solidFill>
              <a:prstClr val="black"/>
            </a:solidFill>
          </a:ln>
        </p:spPr>
        <p:txBody>
          <a:bodyPr vert="horz" lIns="92474" tIns="46237" rIns="92474" bIns="46237"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74" tIns="46237" rIns="92474" bIns="4623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11699" cy="461804"/>
          </a:xfrm>
          <a:prstGeom prst="rect">
            <a:avLst/>
          </a:prstGeom>
        </p:spPr>
        <p:txBody>
          <a:bodyPr vert="horz" lIns="92474" tIns="46237" rIns="92474" bIns="46237"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74" tIns="46237" rIns="92474" bIns="46237" rtlCol="0" anchor="b"/>
          <a:lstStyle>
            <a:lvl1pPr algn="r">
              <a:defRPr sz="1200"/>
            </a:lvl1pPr>
          </a:lstStyle>
          <a:p>
            <a:fld id="{A3422F25-2558-473E-9260-3D1A0B5D34E6}" type="slidenum">
              <a:rPr lang="en-US" smtClean="0"/>
              <a:pPr/>
              <a:t>‹#›</a:t>
            </a:fld>
            <a:endParaRPr lang="en-US"/>
          </a:p>
        </p:txBody>
      </p:sp>
    </p:spTree>
    <p:extLst>
      <p:ext uri="{BB962C8B-B14F-4D97-AF65-F5344CB8AC3E}">
        <p14:creationId xmlns:p14="http://schemas.microsoft.com/office/powerpoint/2010/main" val="800425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horseshoecrab.or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500" dirty="0"/>
              <a:t>Just two weeks ago, an initiative long on our wish list for horseshoe crab education was realized in the launching of a Teacher Toolbox website for global sharing of horseshoe crab education and outreach resources.  </a:t>
            </a:r>
          </a:p>
          <a:p>
            <a:endParaRPr lang="en-US" sz="1500" dirty="0"/>
          </a:p>
          <a:p>
            <a:r>
              <a:rPr lang="en-US" sz="1500" dirty="0"/>
              <a:t>In this presentation, we will overview how this website was developed, the way it works, and what it has to offer.  </a:t>
            </a:r>
          </a:p>
          <a:p>
            <a:endParaRPr lang="en-US" sz="1400" dirty="0"/>
          </a:p>
        </p:txBody>
      </p:sp>
      <p:sp>
        <p:nvSpPr>
          <p:cNvPr id="4" name="Slide Number Placeholder 3"/>
          <p:cNvSpPr>
            <a:spLocks noGrp="1"/>
          </p:cNvSpPr>
          <p:nvPr>
            <p:ph type="sldNum" sz="quarter" idx="10"/>
          </p:nvPr>
        </p:nvSpPr>
        <p:spPr/>
        <p:txBody>
          <a:bodyPr/>
          <a:lstStyle/>
          <a:p>
            <a:fld id="{A3422F25-2558-473E-9260-3D1A0B5D34E6}"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500" dirty="0"/>
              <a:t>Since not all </a:t>
            </a:r>
            <a:r>
              <a:rPr lang="en-US" sz="1500" dirty="0" smtClean="0"/>
              <a:t>educational materials </a:t>
            </a:r>
            <a:r>
              <a:rPr lang="en-US" sz="1500" dirty="0"/>
              <a:t>fit the </a:t>
            </a:r>
            <a:r>
              <a:rPr lang="en-US" sz="1500" dirty="0" smtClean="0"/>
              <a:t>Video, PowerPoint </a:t>
            </a:r>
            <a:r>
              <a:rPr lang="en-US" sz="1500" dirty="0"/>
              <a:t>or </a:t>
            </a:r>
            <a:r>
              <a:rPr lang="en-US" sz="1500" dirty="0" smtClean="0"/>
              <a:t>Lesson plan</a:t>
            </a:r>
            <a:r>
              <a:rPr lang="en-US" sz="1500" dirty="0" smtClean="0"/>
              <a:t> </a:t>
            </a:r>
            <a:r>
              <a:rPr lang="en-US" sz="1500" dirty="0"/>
              <a:t>typology, we </a:t>
            </a:r>
            <a:r>
              <a:rPr lang="en-US" sz="1500" dirty="0" smtClean="0"/>
              <a:t>created </a:t>
            </a:r>
            <a:r>
              <a:rPr lang="en-US" sz="1500" dirty="0"/>
              <a:t>a catch-all category for other kinds of horseshoe crab </a:t>
            </a:r>
            <a:r>
              <a:rPr lang="en-US" sz="1500" dirty="0" smtClean="0"/>
              <a:t>education and public awareness resources.  </a:t>
            </a:r>
            <a:endParaRPr lang="en-US" sz="1500" dirty="0"/>
          </a:p>
          <a:p>
            <a:endParaRPr lang="en-US" sz="1500" dirty="0"/>
          </a:p>
          <a:p>
            <a:r>
              <a:rPr lang="en-US" sz="1500" dirty="0"/>
              <a:t>These could be in the form of children’s booklets, fact sheets, posters, brochures or various other print materials. </a:t>
            </a:r>
          </a:p>
          <a:p>
            <a:endParaRPr lang="en-US" sz="1500" dirty="0"/>
          </a:p>
        </p:txBody>
      </p:sp>
      <p:sp>
        <p:nvSpPr>
          <p:cNvPr id="4" name="Slide Number Placeholder 3"/>
          <p:cNvSpPr>
            <a:spLocks noGrp="1"/>
          </p:cNvSpPr>
          <p:nvPr>
            <p:ph type="sldNum" sz="quarter" idx="10"/>
          </p:nvPr>
        </p:nvSpPr>
        <p:spPr/>
        <p:txBody>
          <a:bodyPr/>
          <a:lstStyle/>
          <a:p>
            <a:fld id="{A3422F25-2558-473E-9260-3D1A0B5D34E6}"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11" y="4387136"/>
            <a:ext cx="5476803" cy="4156234"/>
          </a:xfrm>
        </p:spPr>
        <p:txBody>
          <a:bodyPr>
            <a:normAutofit/>
          </a:bodyPr>
          <a:lstStyle/>
          <a:p>
            <a:r>
              <a:rPr lang="en-US" sz="1500" dirty="0"/>
              <a:t>In America we say “piece of cake” to describe something that’s easy to do.  We apply that metaphor here to describe the simple process provided for downloading Toolbox items.</a:t>
            </a:r>
          </a:p>
          <a:p>
            <a:endParaRPr lang="en-US" sz="1500" dirty="0"/>
          </a:p>
          <a:p>
            <a:r>
              <a:rPr lang="en-US" sz="1500" dirty="0" smtClean="0"/>
              <a:t>Simply put, all one needs to do is click on the title of a listing to access it for downloading.  </a:t>
            </a:r>
            <a:r>
              <a:rPr lang="en-US" sz="1500" dirty="0"/>
              <a:t>D</a:t>
            </a:r>
            <a:r>
              <a:rPr lang="en-US" sz="1500" dirty="0" smtClean="0"/>
              <a:t>epending </a:t>
            </a:r>
            <a:r>
              <a:rPr lang="en-US" sz="1500" dirty="0"/>
              <a:t>on the file format, there are two ways that </a:t>
            </a:r>
            <a:r>
              <a:rPr lang="en-US" sz="1500" dirty="0" smtClean="0"/>
              <a:t>this </a:t>
            </a:r>
            <a:r>
              <a:rPr lang="en-US" sz="1500" dirty="0"/>
              <a:t>process works …</a:t>
            </a:r>
          </a:p>
          <a:p>
            <a:endParaRPr lang="en-US" sz="1500" dirty="0"/>
          </a:p>
          <a:p>
            <a:r>
              <a:rPr lang="en-US" sz="1500" dirty="0"/>
              <a:t>For </a:t>
            </a:r>
            <a:r>
              <a:rPr lang="en-US" sz="1500" dirty="0" smtClean="0"/>
              <a:t>items submitted as pdf’s, </a:t>
            </a:r>
            <a:r>
              <a:rPr lang="en-US" sz="1500" dirty="0"/>
              <a:t>clicking on the title for that item in the listing  </a:t>
            </a:r>
            <a:r>
              <a:rPr lang="en-US" sz="1500" dirty="0" smtClean="0"/>
              <a:t>(</a:t>
            </a:r>
            <a:r>
              <a:rPr lang="en-US" sz="1500" i="1" dirty="0" smtClean="0">
                <a:solidFill>
                  <a:srgbClr val="FF0000"/>
                </a:solidFill>
              </a:rPr>
              <a:t>e.g.</a:t>
            </a:r>
            <a:r>
              <a:rPr lang="en-US" sz="1500" i="1" dirty="0" smtClean="0">
                <a:solidFill>
                  <a:srgbClr val="FF0000"/>
                </a:solidFill>
              </a:rPr>
              <a:t> </a:t>
            </a:r>
            <a:r>
              <a:rPr lang="en-US" sz="1500" i="1" dirty="0">
                <a:solidFill>
                  <a:srgbClr val="FF0000"/>
                </a:solidFill>
              </a:rPr>
              <a:t>red circled item on screen</a:t>
            </a:r>
            <a:r>
              <a:rPr lang="en-US" sz="1500" dirty="0"/>
              <a:t>) takes you directly to the item, which you can then save for your use.  </a:t>
            </a:r>
          </a:p>
          <a:p>
            <a:endParaRPr lang="en-US" sz="1500" dirty="0"/>
          </a:p>
          <a:p>
            <a:r>
              <a:rPr lang="en-US" sz="1500" dirty="0"/>
              <a:t>For items </a:t>
            </a:r>
            <a:r>
              <a:rPr lang="en-US" sz="1500" dirty="0" smtClean="0"/>
              <a:t>submitted </a:t>
            </a:r>
            <a:r>
              <a:rPr lang="en-US" sz="1500" dirty="0"/>
              <a:t>in word, </a:t>
            </a:r>
            <a:r>
              <a:rPr lang="en-US" sz="1500" dirty="0" err="1"/>
              <a:t>ppt</a:t>
            </a:r>
            <a:r>
              <a:rPr lang="en-US" sz="1500" dirty="0"/>
              <a:t> or other non-pdf file formats, clicking on the item title </a:t>
            </a:r>
            <a:r>
              <a:rPr lang="en-US" sz="1500" dirty="0" smtClean="0"/>
              <a:t>( e.g. </a:t>
            </a:r>
            <a:r>
              <a:rPr lang="en-US" sz="1500" i="1" dirty="0" smtClean="0">
                <a:solidFill>
                  <a:srgbClr val="0033CC"/>
                </a:solidFill>
              </a:rPr>
              <a:t>blue </a:t>
            </a:r>
            <a:r>
              <a:rPr lang="en-US" sz="1500" i="1" dirty="0">
                <a:solidFill>
                  <a:srgbClr val="0033CC"/>
                </a:solidFill>
              </a:rPr>
              <a:t>circled item on screen</a:t>
            </a:r>
            <a:r>
              <a:rPr lang="en-US" sz="1500" dirty="0"/>
              <a:t>) will result in a Pop-up box that looks like </a:t>
            </a:r>
            <a:r>
              <a:rPr lang="en-US" sz="1500" dirty="0" smtClean="0"/>
              <a:t>this (</a:t>
            </a:r>
            <a:r>
              <a:rPr lang="en-US" sz="1500" i="1" dirty="0" smtClean="0">
                <a:solidFill>
                  <a:srgbClr val="FF0000"/>
                </a:solidFill>
              </a:rPr>
              <a:t>click to next slide</a:t>
            </a:r>
            <a:r>
              <a:rPr lang="en-US" sz="1500" dirty="0" smtClean="0"/>
              <a:t>)</a:t>
            </a:r>
            <a:endParaRPr lang="en-US" sz="1500" dirty="0"/>
          </a:p>
          <a:p>
            <a:endParaRPr lang="en-US" sz="1500" dirty="0"/>
          </a:p>
        </p:txBody>
      </p:sp>
      <p:sp>
        <p:nvSpPr>
          <p:cNvPr id="4" name="Slide Number Placeholder 3"/>
          <p:cNvSpPr>
            <a:spLocks noGrp="1"/>
          </p:cNvSpPr>
          <p:nvPr>
            <p:ph type="sldNum" sz="quarter" idx="10"/>
          </p:nvPr>
        </p:nvSpPr>
        <p:spPr/>
        <p:txBody>
          <a:bodyPr/>
          <a:lstStyle/>
          <a:p>
            <a:fld id="{A3422F25-2558-473E-9260-3D1A0B5D34E6}"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500" dirty="0"/>
              <a:t>From there you can open or save the file for your use.  </a:t>
            </a:r>
          </a:p>
          <a:p>
            <a:endParaRPr lang="en-US" sz="1500" dirty="0"/>
          </a:p>
          <a:p>
            <a:r>
              <a:rPr lang="en-US" sz="1500" dirty="0"/>
              <a:t>Please be patient in doing downloads - especially for larger PowerPoint files.  Depending on things like file size &amp; server speed, this could take anywhere from a few seconds to several minutes</a:t>
            </a:r>
            <a:r>
              <a:rPr lang="en-US" sz="1500" dirty="0" smtClean="0"/>
              <a:t>.</a:t>
            </a:r>
          </a:p>
          <a:p>
            <a:endParaRPr lang="en-US" sz="1500" dirty="0"/>
          </a:p>
          <a:p>
            <a:r>
              <a:rPr lang="en-US" sz="1500" dirty="0" smtClean="0"/>
              <a:t>But it does work!</a:t>
            </a:r>
            <a:endParaRPr lang="en-US" sz="1500" dirty="0"/>
          </a:p>
        </p:txBody>
      </p:sp>
      <p:sp>
        <p:nvSpPr>
          <p:cNvPr id="4" name="Slide Number Placeholder 3"/>
          <p:cNvSpPr>
            <a:spLocks noGrp="1"/>
          </p:cNvSpPr>
          <p:nvPr>
            <p:ph type="sldNum" sz="quarter" idx="10"/>
          </p:nvPr>
        </p:nvSpPr>
        <p:spPr/>
        <p:txBody>
          <a:bodyPr/>
          <a:lstStyle/>
          <a:p>
            <a:fld id="{A3422F25-2558-473E-9260-3D1A0B5D34E6}"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smtClean="0"/>
              <a:t>Given the small volume of material in the Toolbox at start-up, we </a:t>
            </a:r>
            <a:r>
              <a:rPr lang="en-US" sz="1500" dirty="0"/>
              <a:t>chose to not introduce complex </a:t>
            </a:r>
            <a:r>
              <a:rPr lang="en-US" sz="1500" dirty="0" smtClean="0"/>
              <a:t>topic or keyword search </a:t>
            </a:r>
            <a:r>
              <a:rPr lang="en-US" sz="1500" dirty="0"/>
              <a:t>functions to </a:t>
            </a:r>
            <a:r>
              <a:rPr lang="en-US" sz="1500" dirty="0" smtClean="0"/>
              <a:t>it</a:t>
            </a:r>
            <a:r>
              <a:rPr lang="en-US" sz="1500" dirty="0" smtClean="0"/>
              <a:t> </a:t>
            </a:r>
            <a:r>
              <a:rPr lang="en-US" sz="1500" dirty="0"/>
              <a:t>at this early stage.  As the Toolbox content grows - and depending on the directions that growth takes – we will explore avenues for adding search engine capabilities to the Toolbox.</a:t>
            </a:r>
          </a:p>
          <a:p>
            <a:endParaRPr lang="en-US" sz="1500" dirty="0"/>
          </a:p>
          <a:p>
            <a:r>
              <a:rPr lang="en-US" sz="1500" dirty="0" smtClean="0"/>
              <a:t>Meantime, the web designers </a:t>
            </a:r>
            <a:r>
              <a:rPr lang="en-US" sz="1500" dirty="0"/>
              <a:t>built-in </a:t>
            </a:r>
            <a:r>
              <a:rPr lang="en-US" sz="1500" dirty="0" smtClean="0"/>
              <a:t>a useful “TAGS</a:t>
            </a:r>
            <a:r>
              <a:rPr lang="en-US" sz="1500" dirty="0"/>
              <a:t>” feature that allows limited search by way of tags we place </a:t>
            </a:r>
            <a:r>
              <a:rPr lang="en-US" sz="1500" dirty="0" smtClean="0"/>
              <a:t>on all </a:t>
            </a:r>
            <a:r>
              <a:rPr lang="en-US" sz="1500" dirty="0"/>
              <a:t>items submitted.  At present these mainly take the form of age/grade level categories. Clicking on a TAG for a given listing pulls up all other items in the Toolbox for that </a:t>
            </a:r>
            <a:r>
              <a:rPr lang="en-US" sz="1500" dirty="0" smtClean="0"/>
              <a:t>TAG.  </a:t>
            </a:r>
          </a:p>
          <a:p>
            <a:endParaRPr lang="en-US" sz="1500" dirty="0"/>
          </a:p>
          <a:p>
            <a:r>
              <a:rPr lang="en-US" sz="1500" dirty="0" smtClean="0"/>
              <a:t>So, for example, if one clicked on the blue circled tag line in the screen above – for grade 7-12 tagged items, it would take you to a screen (</a:t>
            </a:r>
            <a:r>
              <a:rPr lang="en-US" sz="1500" i="1" dirty="0" smtClean="0">
                <a:solidFill>
                  <a:srgbClr val="FF0000"/>
                </a:solidFill>
              </a:rPr>
              <a:t>click to next slide</a:t>
            </a:r>
            <a:r>
              <a:rPr lang="en-US" sz="1500" dirty="0" smtClean="0"/>
              <a:t>) …</a:t>
            </a:r>
            <a:endParaRPr lang="en-US" sz="1500" dirty="0"/>
          </a:p>
          <a:p>
            <a:endParaRPr lang="en-US" sz="1500" dirty="0"/>
          </a:p>
        </p:txBody>
      </p:sp>
      <p:sp>
        <p:nvSpPr>
          <p:cNvPr id="4" name="Slide Number Placeholder 3"/>
          <p:cNvSpPr>
            <a:spLocks noGrp="1"/>
          </p:cNvSpPr>
          <p:nvPr>
            <p:ph type="sldNum" sz="quarter" idx="10"/>
          </p:nvPr>
        </p:nvSpPr>
        <p:spPr/>
        <p:txBody>
          <a:bodyPr/>
          <a:lstStyle/>
          <a:p>
            <a:fld id="{A3422F25-2558-473E-9260-3D1A0B5D34E6}" type="slidenum">
              <a:rPr lang="en-US" smtClean="0"/>
              <a:pPr/>
              <a:t>13</a:t>
            </a:fld>
            <a:endParaRPr lang="en-US"/>
          </a:p>
        </p:txBody>
      </p:sp>
    </p:spTree>
    <p:extLst>
      <p:ext uri="{BB962C8B-B14F-4D97-AF65-F5344CB8AC3E}">
        <p14:creationId xmlns:p14="http://schemas.microsoft.com/office/powerpoint/2010/main" val="1380107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t</a:t>
            </a:r>
            <a:r>
              <a:rPr lang="en-US" sz="1500" dirty="0" smtClean="0"/>
              <a:t>hat </a:t>
            </a:r>
            <a:r>
              <a:rPr lang="en-US" sz="1500" dirty="0" smtClean="0"/>
              <a:t>looks </a:t>
            </a:r>
            <a:r>
              <a:rPr lang="en-US" sz="1500" dirty="0" smtClean="0"/>
              <a:t>like this - showing all grade 7-12 tagged items found in the Toolbox.  </a:t>
            </a:r>
            <a:r>
              <a:rPr lang="en-US" sz="1500" dirty="0"/>
              <a:t>As the Toolbox grows, </a:t>
            </a:r>
            <a:r>
              <a:rPr lang="en-US" sz="1500" dirty="0" smtClean="0"/>
              <a:t>we will expand the range of tags available for searching the Toolbox accordingly.</a:t>
            </a:r>
            <a:endParaRPr lang="en-US" sz="1500" dirty="0"/>
          </a:p>
        </p:txBody>
      </p:sp>
      <p:sp>
        <p:nvSpPr>
          <p:cNvPr id="4" name="Slide Number Placeholder 3"/>
          <p:cNvSpPr>
            <a:spLocks noGrp="1"/>
          </p:cNvSpPr>
          <p:nvPr>
            <p:ph type="sldNum" sz="quarter" idx="10"/>
          </p:nvPr>
        </p:nvSpPr>
        <p:spPr/>
        <p:txBody>
          <a:bodyPr/>
          <a:lstStyle/>
          <a:p>
            <a:fld id="{A3422F25-2558-473E-9260-3D1A0B5D34E6}" type="slidenum">
              <a:rPr lang="en-US" smtClean="0"/>
              <a:pPr/>
              <a:t>14</a:t>
            </a:fld>
            <a:endParaRPr lang="en-US"/>
          </a:p>
        </p:txBody>
      </p:sp>
    </p:spTree>
    <p:extLst>
      <p:ext uri="{BB962C8B-B14F-4D97-AF65-F5344CB8AC3E}">
        <p14:creationId xmlns:p14="http://schemas.microsoft.com/office/powerpoint/2010/main" val="1380107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500" dirty="0"/>
              <a:t>And that provides an apt segue to the last, but most vital, piece of the Toolbox structure we want to show </a:t>
            </a:r>
            <a:r>
              <a:rPr lang="en-US" sz="1500" dirty="0" smtClean="0"/>
              <a:t>you.  As with culturing young HSCs, we need to feed the Toolbox well </a:t>
            </a:r>
            <a:r>
              <a:rPr lang="en-US" sz="1500" dirty="0" smtClean="0"/>
              <a:t>to see it grow. </a:t>
            </a:r>
          </a:p>
          <a:p>
            <a:endParaRPr lang="en-US" sz="1500" dirty="0"/>
          </a:p>
          <a:p>
            <a:r>
              <a:rPr lang="en-US" sz="1500" dirty="0"/>
              <a:t>Although, we didn’t use the ‘piece of cake’ metaphor here, we probably could have, because the process </a:t>
            </a:r>
            <a:r>
              <a:rPr lang="en-US" sz="1500" dirty="0" smtClean="0"/>
              <a:t>of contributing materials to the Toolbox is </a:t>
            </a:r>
            <a:r>
              <a:rPr lang="en-US" sz="1500" dirty="0"/>
              <a:t>pretty simple.  </a:t>
            </a:r>
            <a:endParaRPr lang="en-US" sz="1500" dirty="0" smtClean="0"/>
          </a:p>
          <a:p>
            <a:endParaRPr lang="en-US" sz="1500" dirty="0"/>
          </a:p>
          <a:p>
            <a:r>
              <a:rPr lang="en-US" sz="1500" dirty="0" smtClean="0"/>
              <a:t>Every page of the Toolbox features a ‘Feed the Toolbox’ section in the lower left area.  Hitting </a:t>
            </a:r>
            <a:r>
              <a:rPr lang="en-US" sz="1500" dirty="0"/>
              <a:t>“Click here” from </a:t>
            </a:r>
            <a:r>
              <a:rPr lang="en-US" sz="1500" dirty="0" smtClean="0"/>
              <a:t>that place opens </a:t>
            </a:r>
            <a:r>
              <a:rPr lang="en-US" sz="1500" dirty="0"/>
              <a:t>up a forms page that looks like </a:t>
            </a:r>
            <a:r>
              <a:rPr lang="en-US" sz="1500" dirty="0" smtClean="0"/>
              <a:t>the screenshot here.  </a:t>
            </a:r>
            <a:endParaRPr lang="en-US" sz="1500" dirty="0"/>
          </a:p>
          <a:p>
            <a:endParaRPr lang="en-US" sz="1500" dirty="0"/>
          </a:p>
          <a:p>
            <a:r>
              <a:rPr lang="en-US" sz="1500" dirty="0"/>
              <a:t>In addition to the essential contributor, title and citation form fields, a key part is the “Resource Summary” box, since this describes what the resource has to offer as it will appear in the listing.  </a:t>
            </a:r>
          </a:p>
          <a:p>
            <a:endParaRPr lang="en-US" sz="1500" dirty="0"/>
          </a:p>
        </p:txBody>
      </p:sp>
      <p:sp>
        <p:nvSpPr>
          <p:cNvPr id="4" name="Slide Number Placeholder 3"/>
          <p:cNvSpPr>
            <a:spLocks noGrp="1"/>
          </p:cNvSpPr>
          <p:nvPr>
            <p:ph type="sldNum" sz="quarter" idx="10"/>
          </p:nvPr>
        </p:nvSpPr>
        <p:spPr/>
        <p:txBody>
          <a:bodyPr/>
          <a:lstStyle/>
          <a:p>
            <a:fld id="{A3422F25-2558-473E-9260-3D1A0B5D34E6}"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740">
              <a:defRPr/>
            </a:pPr>
            <a:r>
              <a:rPr lang="en-US" sz="1400" dirty="0" smtClean="0"/>
              <a:t>Scrolling further down the ‘Feed the Toolbox’ form, one finds simple check boxes for indicating the category of resource contributed, the grade/age level it targets and the language or languages that it’s submitted in.  </a:t>
            </a:r>
          </a:p>
          <a:p>
            <a:pPr defTabSz="924740">
              <a:defRPr/>
            </a:pPr>
            <a:endParaRPr lang="en-US" sz="1400" dirty="0"/>
          </a:p>
          <a:p>
            <a:pPr defTabSz="924740">
              <a:defRPr/>
            </a:pPr>
            <a:r>
              <a:rPr lang="en-US" sz="1400" dirty="0" smtClean="0"/>
              <a:t>All fields must be completed and either file uploaded, or in the case of a video, a </a:t>
            </a:r>
            <a:r>
              <a:rPr lang="en-US" sz="1400" dirty="0" err="1" smtClean="0"/>
              <a:t>url</a:t>
            </a:r>
            <a:r>
              <a:rPr lang="en-US" sz="1400" dirty="0" smtClean="0"/>
              <a:t> for a web link provided to complete the submission.  Once that is done, hitting send automatically emails the form and file to Glenn and Gary for review and publishing to the Toolbox. </a:t>
            </a:r>
          </a:p>
          <a:p>
            <a:pPr defTabSz="924740">
              <a:defRPr/>
            </a:pPr>
            <a:endParaRPr lang="en-US" sz="1400" dirty="0"/>
          </a:p>
          <a:p>
            <a:pPr defTabSz="924740">
              <a:defRPr/>
            </a:pPr>
            <a:r>
              <a:rPr lang="en-US" sz="1400" dirty="0"/>
              <a:t>Those </a:t>
            </a:r>
            <a:r>
              <a:rPr lang="en-US" sz="1400" dirty="0" smtClean="0"/>
              <a:t>submitting </a:t>
            </a:r>
            <a:r>
              <a:rPr lang="en-US" sz="1400" dirty="0"/>
              <a:t>items to the Toolbox will be emailed as soon as possible thereafter.</a:t>
            </a:r>
          </a:p>
          <a:p>
            <a:pPr defTabSz="924740">
              <a:defRPr/>
            </a:pPr>
            <a:endParaRPr lang="en-US" sz="1400" dirty="0"/>
          </a:p>
          <a:p>
            <a:pPr defTabSz="924740">
              <a:defRPr/>
            </a:pPr>
            <a:r>
              <a:rPr lang="en-US" sz="1400" dirty="0" smtClean="0"/>
              <a:t>A key note on all this:  Glenn </a:t>
            </a:r>
            <a:r>
              <a:rPr lang="en-US" sz="1400" dirty="0"/>
              <a:t>&amp; </a:t>
            </a:r>
            <a:r>
              <a:rPr lang="en-US" sz="1400" dirty="0" smtClean="0"/>
              <a:t>Gary </a:t>
            </a:r>
            <a:r>
              <a:rPr lang="en-US" sz="1400" dirty="0"/>
              <a:t>will be screening all entries for </a:t>
            </a:r>
            <a:r>
              <a:rPr lang="en-US" sz="1400" dirty="0" smtClean="0"/>
              <a:t>publishing - but </a:t>
            </a:r>
            <a:r>
              <a:rPr lang="en-US" sz="1400" dirty="0"/>
              <a:t>with us not being fluent in </a:t>
            </a:r>
            <a:r>
              <a:rPr lang="en-US" sz="1400" dirty="0" smtClean="0"/>
              <a:t>languages</a:t>
            </a:r>
            <a:r>
              <a:rPr lang="en-US" sz="1400" dirty="0"/>
              <a:t> </a:t>
            </a:r>
            <a:r>
              <a:rPr lang="en-US" sz="1400" dirty="0" smtClean="0"/>
              <a:t>other than English - </a:t>
            </a:r>
            <a:r>
              <a:rPr lang="en-US" sz="1400" dirty="0" smtClean="0"/>
              <a:t>we </a:t>
            </a:r>
            <a:r>
              <a:rPr lang="en-US" sz="1400" dirty="0"/>
              <a:t>will definitely need help with </a:t>
            </a:r>
            <a:r>
              <a:rPr lang="en-US" sz="1400" dirty="0" smtClean="0"/>
              <a:t>translation to other languages, </a:t>
            </a:r>
            <a:r>
              <a:rPr lang="en-US" sz="1400" dirty="0"/>
              <a:t>so if any of you are willing to help us with that, please let us know.</a:t>
            </a:r>
          </a:p>
          <a:p>
            <a:pPr defTabSz="924740">
              <a:defRPr/>
            </a:pPr>
            <a:endParaRPr lang="en-US" sz="1400" dirty="0"/>
          </a:p>
        </p:txBody>
      </p:sp>
      <p:sp>
        <p:nvSpPr>
          <p:cNvPr id="4" name="Slide Number Placeholder 3"/>
          <p:cNvSpPr>
            <a:spLocks noGrp="1"/>
          </p:cNvSpPr>
          <p:nvPr>
            <p:ph type="sldNum" sz="quarter" idx="10"/>
          </p:nvPr>
        </p:nvSpPr>
        <p:spPr/>
        <p:txBody>
          <a:bodyPr/>
          <a:lstStyle/>
          <a:p>
            <a:fld id="{A3422F25-2558-473E-9260-3D1A0B5D34E6}" type="slidenum">
              <a:rPr lang="en-US" smtClean="0"/>
              <a:pPr/>
              <a:t>16</a:t>
            </a:fld>
            <a:endParaRPr lang="en-US"/>
          </a:p>
        </p:txBody>
      </p:sp>
    </p:spTree>
    <p:extLst>
      <p:ext uri="{BB962C8B-B14F-4D97-AF65-F5344CB8AC3E}">
        <p14:creationId xmlns:p14="http://schemas.microsoft.com/office/powerpoint/2010/main" val="1218720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387136"/>
            <a:ext cx="5630646" cy="4156234"/>
          </a:xfrm>
        </p:spPr>
        <p:txBody>
          <a:bodyPr/>
          <a:lstStyle/>
          <a:p>
            <a:pPr>
              <a:spcBef>
                <a:spcPts val="765"/>
              </a:spcBef>
            </a:pPr>
            <a:r>
              <a:rPr lang="en-US" sz="1500" dirty="0"/>
              <a:t>Before we close, we want to share a special Toolbox item developed by Sharon that many of you in the University or High School level instructor realm will find useful. (</a:t>
            </a:r>
            <a:r>
              <a:rPr lang="en-US" sz="1500" i="1" dirty="0">
                <a:solidFill>
                  <a:srgbClr val="FF0000"/>
                </a:solidFill>
              </a:rPr>
              <a:t>turn presentation over to Sharon</a:t>
            </a:r>
            <a:r>
              <a:rPr lang="en-US" sz="1500" dirty="0"/>
              <a:t>) </a:t>
            </a:r>
          </a:p>
          <a:p>
            <a:pPr>
              <a:spcBef>
                <a:spcPts val="1148"/>
              </a:spcBef>
            </a:pPr>
            <a:r>
              <a:rPr lang="en-US" sz="1500" dirty="0"/>
              <a:t>As a high school science teacher, one of my goals is to prepare students for college. Part of that preparation includes exposing student to current research found in scientific journals. </a:t>
            </a:r>
          </a:p>
          <a:p>
            <a:pPr>
              <a:spcBef>
                <a:spcPts val="1148"/>
              </a:spcBef>
            </a:pPr>
            <a:r>
              <a:rPr lang="en-US" sz="1500" dirty="0"/>
              <a:t>Reading a scientific paper &amp; making sense of the contents can be one of the more challenging things a high school or college student faces. It can be a daunting task to wade through a paper and pull out the key information, especially when a student is not familiar with the terminology or experimental procedures involved. </a:t>
            </a:r>
          </a:p>
          <a:p>
            <a:pPr>
              <a:spcBef>
                <a:spcPts val="1148"/>
              </a:spcBef>
            </a:pPr>
            <a:r>
              <a:rPr lang="en-US" sz="1500" spc="-10" dirty="0"/>
              <a:t>This lesson plan was developed to address that challenge, while at the same time enabling students to learn more about horseshoe crabs via </a:t>
            </a:r>
            <a:r>
              <a:rPr lang="en-US" sz="1500" dirty="0"/>
              <a:t>reading papers posted on ERDG’s extensive HSC Research Data Base.</a:t>
            </a:r>
          </a:p>
        </p:txBody>
      </p:sp>
      <p:sp>
        <p:nvSpPr>
          <p:cNvPr id="4" name="Slide Number Placeholder 3"/>
          <p:cNvSpPr>
            <a:spLocks noGrp="1"/>
          </p:cNvSpPr>
          <p:nvPr>
            <p:ph type="sldNum" sz="quarter" idx="10"/>
          </p:nvPr>
        </p:nvSpPr>
        <p:spPr/>
        <p:txBody>
          <a:bodyPr/>
          <a:lstStyle/>
          <a:p>
            <a:fld id="{A3422F25-2558-473E-9260-3D1A0B5D34E6}" type="slidenum">
              <a:rPr lang="en-US" smtClean="0"/>
              <a:pPr/>
              <a:t>17</a:t>
            </a:fld>
            <a:endParaRPr lang="en-US"/>
          </a:p>
        </p:txBody>
      </p:sp>
    </p:spTree>
    <p:extLst>
      <p:ext uri="{BB962C8B-B14F-4D97-AF65-F5344CB8AC3E}">
        <p14:creationId xmlns:p14="http://schemas.microsoft.com/office/powerpoint/2010/main" val="1380107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7" y="4387136"/>
            <a:ext cx="5662249" cy="4156234"/>
          </a:xfrm>
        </p:spPr>
        <p:txBody>
          <a:bodyPr>
            <a:normAutofit/>
          </a:bodyPr>
          <a:lstStyle/>
          <a:p>
            <a:r>
              <a:rPr lang="en-US" sz="1500" dirty="0"/>
              <a:t>When you click on the title </a:t>
            </a:r>
            <a:r>
              <a:rPr lang="en-US" sz="1500" dirty="0" smtClean="0"/>
              <a:t>for this</a:t>
            </a:r>
            <a:r>
              <a:rPr lang="en-US" sz="1500" dirty="0" smtClean="0"/>
              <a:t>, </a:t>
            </a:r>
            <a:r>
              <a:rPr lang="en-US" sz="1500" dirty="0"/>
              <a:t>the lesson plan and activity sheets will open up. You can then read through the introduction and goals, as well as the </a:t>
            </a:r>
            <a:r>
              <a:rPr lang="en-US" sz="1500" dirty="0" smtClean="0"/>
              <a:t>student handouts that contain the guided </a:t>
            </a:r>
            <a:r>
              <a:rPr lang="en-US" sz="1500" dirty="0"/>
              <a:t>questions </a:t>
            </a:r>
            <a:r>
              <a:rPr lang="en-US" sz="1500" dirty="0" smtClean="0"/>
              <a:t>and </a:t>
            </a:r>
            <a:r>
              <a:rPr lang="en-US" sz="1500" dirty="0"/>
              <a:t>instructions for creating a visual presentation of the main points of the </a:t>
            </a:r>
            <a:r>
              <a:rPr lang="en-US" sz="1500" dirty="0" smtClean="0"/>
              <a:t>paper. </a:t>
            </a:r>
            <a:r>
              <a:rPr lang="en-US" sz="1500" dirty="0"/>
              <a:t> </a:t>
            </a:r>
            <a:r>
              <a:rPr lang="en-US" sz="1500" dirty="0" smtClean="0"/>
              <a:t>S</a:t>
            </a:r>
            <a:r>
              <a:rPr lang="en-US" sz="1500" dirty="0" smtClean="0"/>
              <a:t>tudents </a:t>
            </a:r>
            <a:r>
              <a:rPr lang="en-US" sz="1500" dirty="0"/>
              <a:t>can then share </a:t>
            </a:r>
            <a:r>
              <a:rPr lang="en-US" sz="1500" dirty="0" smtClean="0"/>
              <a:t>this presentation with </a:t>
            </a:r>
            <a:r>
              <a:rPr lang="en-US" sz="1500" dirty="0"/>
              <a:t>their class. </a:t>
            </a:r>
          </a:p>
          <a:p>
            <a:endParaRPr lang="en-US" sz="1100" dirty="0"/>
          </a:p>
          <a:p>
            <a:r>
              <a:rPr lang="en-US" sz="1500" spc="-10" dirty="0"/>
              <a:t>This activity allows for both individual and interactive group learning, </a:t>
            </a:r>
            <a:r>
              <a:rPr lang="en-US" sz="1500" dirty="0"/>
              <a:t>and is a great way to equip students to read scientific papers and share their newly acquired knowledge with classmates in an engaging and interesting way.</a:t>
            </a:r>
          </a:p>
          <a:p>
            <a:endParaRPr lang="en-US" sz="1100" dirty="0"/>
          </a:p>
          <a:p>
            <a:r>
              <a:rPr lang="en-US" sz="1500" dirty="0"/>
              <a:t>But rather than have me, the teacher, tell you the benefits, </a:t>
            </a:r>
            <a:r>
              <a:rPr lang="en-US" sz="1500" dirty="0" smtClean="0"/>
              <a:t>we </a:t>
            </a:r>
            <a:r>
              <a:rPr lang="en-US" sz="1500" dirty="0"/>
              <a:t>think it is much more interesting to hear from a student and see an actual presentation constructed via this activity.  </a:t>
            </a:r>
          </a:p>
          <a:p>
            <a:endParaRPr lang="en-US" sz="1100" dirty="0"/>
          </a:p>
          <a:p>
            <a:r>
              <a:rPr lang="en-US" sz="1500" dirty="0"/>
              <a:t>My student, </a:t>
            </a:r>
            <a:r>
              <a:rPr lang="en-US" sz="1500" dirty="0" err="1"/>
              <a:t>Yiying</a:t>
            </a:r>
            <a:r>
              <a:rPr lang="en-US" sz="1500" dirty="0"/>
              <a:t> Sheng, who just graduated high school earlier this month, and who is very passionate about HSCs, will now share what she has learned through doing this activity.</a:t>
            </a:r>
          </a:p>
          <a:p>
            <a:endParaRPr lang="en-US" sz="1500" dirty="0"/>
          </a:p>
        </p:txBody>
      </p:sp>
      <p:sp>
        <p:nvSpPr>
          <p:cNvPr id="4" name="Slide Number Placeholder 3"/>
          <p:cNvSpPr>
            <a:spLocks noGrp="1"/>
          </p:cNvSpPr>
          <p:nvPr>
            <p:ph type="sldNum" sz="quarter" idx="10"/>
          </p:nvPr>
        </p:nvSpPr>
        <p:spPr/>
        <p:txBody>
          <a:bodyPr/>
          <a:lstStyle/>
          <a:p>
            <a:fld id="{A3422F25-2558-473E-9260-3D1A0B5D34E6}"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400" i="1" dirty="0" err="1">
                <a:solidFill>
                  <a:srgbClr val="FF0000"/>
                </a:solidFill>
              </a:rPr>
              <a:t>Yiying</a:t>
            </a:r>
            <a:r>
              <a:rPr lang="en-US" sz="1400" i="1" dirty="0">
                <a:solidFill>
                  <a:srgbClr val="FF0000"/>
                </a:solidFill>
              </a:rPr>
              <a:t> to say a little bit about how  she became interested in HSCs.</a:t>
            </a:r>
            <a:endParaRPr lang="en-US" sz="1400" dirty="0"/>
          </a:p>
          <a:p>
            <a:pPr>
              <a:spcBef>
                <a:spcPts val="957"/>
              </a:spcBef>
            </a:pPr>
            <a:r>
              <a:rPr lang="en-US" sz="1400" dirty="0"/>
              <a:t>To do this student project, I went online and browsed the ERDG Horseshoe Crab Research Data Base, using the search options to look at different topics and titles of scientific papers.</a:t>
            </a:r>
          </a:p>
          <a:p>
            <a:pPr>
              <a:spcBef>
                <a:spcPts val="957"/>
              </a:spcBef>
            </a:pPr>
            <a:r>
              <a:rPr lang="en-US" sz="1400" dirty="0"/>
              <a:t>I chose this scientific paper because I am interested in both the impact of environmental changes on the horseshoe crab and on the economic impact of pollution.</a:t>
            </a:r>
          </a:p>
          <a:p>
            <a:pPr>
              <a:spcBef>
                <a:spcPts val="957"/>
              </a:spcBef>
            </a:pPr>
            <a:r>
              <a:rPr lang="en-US" sz="1400" dirty="0"/>
              <a:t>Then I used the guided questions in the assignment as I read the paper &amp; as I constructed a PowerPoint presentation to be shared with my class.</a:t>
            </a:r>
          </a:p>
          <a:p>
            <a:pPr>
              <a:spcBef>
                <a:spcPts val="957"/>
              </a:spcBef>
            </a:pPr>
            <a:r>
              <a:rPr lang="en-US" sz="1400" dirty="0"/>
              <a:t>This slide and the following two slides are from my presentation.</a:t>
            </a:r>
          </a:p>
          <a:p>
            <a:pPr>
              <a:spcBef>
                <a:spcPts val="957"/>
              </a:spcBef>
            </a:pPr>
            <a:r>
              <a:rPr lang="en-US" sz="1400" dirty="0"/>
              <a:t>This first slide contains:  the title page, the main question addressed in the research, and the most important background information that my classmates would need for understanding the research.</a:t>
            </a:r>
          </a:p>
          <a:p>
            <a:endParaRPr lang="en-US" sz="1400" dirty="0"/>
          </a:p>
        </p:txBody>
      </p:sp>
      <p:sp>
        <p:nvSpPr>
          <p:cNvPr id="4" name="Slide Number Placeholder 3"/>
          <p:cNvSpPr>
            <a:spLocks noGrp="1"/>
          </p:cNvSpPr>
          <p:nvPr>
            <p:ph type="sldNum" sz="quarter" idx="10"/>
          </p:nvPr>
        </p:nvSpPr>
        <p:spPr/>
        <p:txBody>
          <a:bodyPr/>
          <a:lstStyle/>
          <a:p>
            <a:fld id="{A3422F25-2558-473E-9260-3D1A0B5D34E6}"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10" y="4387136"/>
            <a:ext cx="5485853" cy="4156234"/>
          </a:xfrm>
        </p:spPr>
        <p:txBody>
          <a:bodyPr/>
          <a:lstStyle/>
          <a:p>
            <a:r>
              <a:rPr lang="en-US" sz="1500" dirty="0"/>
              <a:t>The concept for the Toolbox was a priority action item coming out of the </a:t>
            </a:r>
            <a:r>
              <a:rPr lang="en-US" sz="1500" spc="-20" dirty="0"/>
              <a:t>Education &amp; Public Awareness workshop at the 2011 </a:t>
            </a:r>
            <a:r>
              <a:rPr lang="en-US" sz="1500" spc="-20" dirty="0" smtClean="0"/>
              <a:t>International workshop </a:t>
            </a:r>
            <a:r>
              <a:rPr lang="en-US" sz="1500" spc="-20" dirty="0"/>
              <a:t>in Hong Kong.</a:t>
            </a:r>
          </a:p>
          <a:p>
            <a:endParaRPr lang="en-US" sz="1500" dirty="0"/>
          </a:p>
          <a:p>
            <a:r>
              <a:rPr lang="en-US" sz="1500" dirty="0"/>
              <a:t>Due to lack of funding, it remained “just an idea”, until 2014, when a special planning meeting of the  IUCN Horseshoe Crab Species Specialist Group hosted by Molloy College provided a forum for revisiting that goal.</a:t>
            </a:r>
          </a:p>
          <a:p>
            <a:r>
              <a:rPr lang="en-US" sz="1500" dirty="0"/>
              <a:t> </a:t>
            </a:r>
          </a:p>
          <a:p>
            <a:r>
              <a:rPr lang="en-US" sz="1500" dirty="0"/>
              <a:t>Subsequently, funding for the project was provided by Molloy,  and a course was set for Toolbox development and hosting through ERDG’s popular </a:t>
            </a:r>
            <a:r>
              <a:rPr lang="en-US" sz="1500" dirty="0">
                <a:hlinkClick r:id="rId3"/>
              </a:rPr>
              <a:t>www.horseshoecrab.org</a:t>
            </a:r>
            <a:r>
              <a:rPr lang="en-US" sz="1500" dirty="0"/>
              <a:t>  website.</a:t>
            </a:r>
          </a:p>
          <a:p>
            <a:pPr algn="l"/>
            <a:endParaRPr lang="en-US" sz="1500" dirty="0"/>
          </a:p>
        </p:txBody>
      </p:sp>
      <p:sp>
        <p:nvSpPr>
          <p:cNvPr id="4" name="Slide Number Placeholder 3"/>
          <p:cNvSpPr>
            <a:spLocks noGrp="1"/>
          </p:cNvSpPr>
          <p:nvPr>
            <p:ph type="sldNum" sz="quarter" idx="10"/>
          </p:nvPr>
        </p:nvSpPr>
        <p:spPr/>
        <p:txBody>
          <a:bodyPr/>
          <a:lstStyle/>
          <a:p>
            <a:fld id="{A3422F25-2558-473E-9260-3D1A0B5D34E6}" type="slidenum">
              <a:rPr lang="en-US" smtClean="0"/>
              <a:pPr/>
              <a:t>2</a:t>
            </a:fld>
            <a:endParaRPr lang="en-US"/>
          </a:p>
        </p:txBody>
      </p:sp>
    </p:spTree>
    <p:extLst>
      <p:ext uri="{BB962C8B-B14F-4D97-AF65-F5344CB8AC3E}">
        <p14:creationId xmlns:p14="http://schemas.microsoft.com/office/powerpoint/2010/main" val="5845259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500" dirty="0"/>
              <a:t>The assignment instructs the student on what order to read the sections of the paper &amp; gives guiding questions to help the student get key information from the paper and understand the research. </a:t>
            </a:r>
          </a:p>
          <a:p>
            <a:endParaRPr lang="en-US" sz="1100" dirty="0"/>
          </a:p>
          <a:p>
            <a:r>
              <a:rPr lang="en-US" sz="1500" spc="-19" dirty="0"/>
              <a:t>It allowed me to easily learn from the paper &amp; remember what I read. </a:t>
            </a:r>
            <a:r>
              <a:rPr lang="en-US" sz="1500" dirty="0"/>
              <a:t>If I just read the paper straight thru, I wouldn’t remember so well. </a:t>
            </a:r>
          </a:p>
          <a:p>
            <a:endParaRPr lang="en-US" sz="1100" dirty="0"/>
          </a:p>
          <a:p>
            <a:r>
              <a:rPr lang="en-US" sz="1500" dirty="0"/>
              <a:t>But with the guide, the questions, and the action of creating the PowerPoint, I really got a lot of understanding out of reading the paper and remembered what I learned about the research. </a:t>
            </a:r>
          </a:p>
          <a:p>
            <a:endParaRPr lang="en-US" sz="1100" dirty="0"/>
          </a:p>
          <a:p>
            <a:r>
              <a:rPr lang="en-US" sz="1500" dirty="0"/>
              <a:t>Now I will be able to share this information confidently with my classmates.</a:t>
            </a:r>
          </a:p>
          <a:p>
            <a:endParaRPr lang="en-US" sz="1100" dirty="0"/>
          </a:p>
          <a:p>
            <a:r>
              <a:rPr lang="en-US" sz="1500" dirty="0"/>
              <a:t>These two slides give a general overview of the Experimental Procedure and the Important Data given in the scientific paper.</a:t>
            </a:r>
          </a:p>
          <a:p>
            <a:endParaRPr lang="en-US" sz="1500" dirty="0"/>
          </a:p>
        </p:txBody>
      </p:sp>
      <p:sp>
        <p:nvSpPr>
          <p:cNvPr id="4" name="Slide Number Placeholder 3"/>
          <p:cNvSpPr>
            <a:spLocks noGrp="1"/>
          </p:cNvSpPr>
          <p:nvPr>
            <p:ph type="sldNum" sz="quarter" idx="10"/>
          </p:nvPr>
        </p:nvSpPr>
        <p:spPr/>
        <p:txBody>
          <a:bodyPr/>
          <a:lstStyle/>
          <a:p>
            <a:fld id="{A3422F25-2558-473E-9260-3D1A0B5D34E6}"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500" dirty="0"/>
              <a:t>The Discussion and Conclusion slide shows the most significant outcomes of the study. The Works Cited slide includes the actual </a:t>
            </a:r>
            <a:r>
              <a:rPr lang="en-US" sz="1500" spc="-10" dirty="0"/>
              <a:t>scientific paper and the other sources I used to understand the paper, </a:t>
            </a:r>
            <a:r>
              <a:rPr lang="en-US" sz="1500" dirty="0"/>
              <a:t>as well as citations for the images used in creating the PowerPoint.</a:t>
            </a:r>
          </a:p>
          <a:p>
            <a:endParaRPr lang="en-US" sz="1500" dirty="0"/>
          </a:p>
          <a:p>
            <a:r>
              <a:rPr lang="en-US" sz="1500" dirty="0"/>
              <a:t>Now I can share this presentation with my class and they can easily learn about the key points of the research from me. In a classroom, if all the students do this assignment and present their PowerPoints to the class, the whole class will learn about many different research studies from each other. This will allow all of us to become more knowledgeable about current research involving horseshoe crabs.</a:t>
            </a:r>
          </a:p>
          <a:p>
            <a:endParaRPr lang="en-US" sz="1500" dirty="0"/>
          </a:p>
        </p:txBody>
      </p:sp>
      <p:sp>
        <p:nvSpPr>
          <p:cNvPr id="4" name="Slide Number Placeholder 3"/>
          <p:cNvSpPr>
            <a:spLocks noGrp="1"/>
          </p:cNvSpPr>
          <p:nvPr>
            <p:ph type="sldNum" sz="quarter" idx="10"/>
          </p:nvPr>
        </p:nvSpPr>
        <p:spPr/>
        <p:txBody>
          <a:bodyPr/>
          <a:lstStyle/>
          <a:p>
            <a:fld id="{A3422F25-2558-473E-9260-3D1A0B5D34E6}"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10" y="4387136"/>
            <a:ext cx="5639695" cy="4156234"/>
          </a:xfrm>
        </p:spPr>
        <p:txBody>
          <a:bodyPr/>
          <a:lstStyle/>
          <a:p>
            <a:r>
              <a:rPr lang="en-US" sz="1400" dirty="0"/>
              <a:t>OK, hopefully we’ve accomplished our mission of introducing you to the new Horseshoe Crab Teacher Toolbox and what it has to offer. </a:t>
            </a:r>
          </a:p>
          <a:p>
            <a:endParaRPr lang="en-US" sz="1100" dirty="0"/>
          </a:p>
          <a:p>
            <a:r>
              <a:rPr lang="en-US" sz="1400" dirty="0"/>
              <a:t>We feel strongly that this offers a great vehicle for sharing our </a:t>
            </a:r>
            <a:r>
              <a:rPr lang="en-US" sz="1400" dirty="0" smtClean="0"/>
              <a:t>collective resources </a:t>
            </a:r>
            <a:r>
              <a:rPr lang="en-US" sz="1400" dirty="0"/>
              <a:t>for promoting </a:t>
            </a:r>
            <a:r>
              <a:rPr lang="en-US" sz="1400" dirty="0" smtClean="0"/>
              <a:t>HSC</a:t>
            </a:r>
            <a:r>
              <a:rPr lang="en-US" sz="1400" dirty="0" smtClean="0"/>
              <a:t> </a:t>
            </a:r>
            <a:r>
              <a:rPr lang="en-US" sz="1400" dirty="0"/>
              <a:t>awareness, education and conservation to teachers, school children and other audiences around the world. </a:t>
            </a:r>
          </a:p>
          <a:p>
            <a:endParaRPr lang="en-US" sz="1100" dirty="0"/>
          </a:p>
          <a:p>
            <a:r>
              <a:rPr lang="en-US" sz="1400" dirty="0"/>
              <a:t>As with so many things we talk about this </a:t>
            </a:r>
            <a:r>
              <a:rPr lang="en-US" sz="1400" dirty="0" smtClean="0"/>
              <a:t>week in Japan, </a:t>
            </a:r>
            <a:r>
              <a:rPr lang="en-US" sz="1400" dirty="0"/>
              <a:t>the measure of Toolbox impacts will ultimately be defined and determined by the people in this room, and the threads of connectivity that weave out from </a:t>
            </a:r>
            <a:r>
              <a:rPr lang="en-US" sz="1400" dirty="0" smtClean="0"/>
              <a:t>us</a:t>
            </a:r>
            <a:r>
              <a:rPr lang="en-US" sz="1400" dirty="0" smtClean="0"/>
              <a:t>, as we return to our respective domains and our work for horseshoe crabs.</a:t>
            </a:r>
            <a:endParaRPr lang="en-US" sz="1400" dirty="0"/>
          </a:p>
          <a:p>
            <a:endParaRPr lang="en-US" sz="1100" dirty="0"/>
          </a:p>
          <a:p>
            <a:r>
              <a:rPr lang="en-US" sz="1400" dirty="0"/>
              <a:t>And so we invite you to visit the Toolbox </a:t>
            </a:r>
            <a:r>
              <a:rPr lang="en-US" sz="1400" dirty="0" smtClean="0"/>
              <a:t>at your next opportunity … add it to your list of favorite web sites to visit … promote </a:t>
            </a:r>
            <a:r>
              <a:rPr lang="en-US" sz="1400" dirty="0"/>
              <a:t>what it has to offer other educators you know in your part of the world </a:t>
            </a:r>
            <a:r>
              <a:rPr lang="en-US" sz="1400" dirty="0" smtClean="0"/>
              <a:t>… and </a:t>
            </a:r>
            <a:r>
              <a:rPr lang="en-US" sz="1400" dirty="0"/>
              <a:t>revisit it often to watch it </a:t>
            </a:r>
            <a:r>
              <a:rPr lang="en-US" sz="1400" dirty="0" smtClean="0"/>
              <a:t>grow.  </a:t>
            </a:r>
            <a:r>
              <a:rPr lang="en-US" sz="1400" dirty="0"/>
              <a:t>We thank you for giving it your support! </a:t>
            </a:r>
          </a:p>
          <a:p>
            <a:endParaRPr lang="en-US" sz="1400" dirty="0"/>
          </a:p>
        </p:txBody>
      </p:sp>
      <p:sp>
        <p:nvSpPr>
          <p:cNvPr id="4" name="Slide Number Placeholder 3"/>
          <p:cNvSpPr>
            <a:spLocks noGrp="1"/>
          </p:cNvSpPr>
          <p:nvPr>
            <p:ph type="sldNum" sz="quarter" idx="10"/>
          </p:nvPr>
        </p:nvSpPr>
        <p:spPr/>
        <p:txBody>
          <a:bodyPr/>
          <a:lstStyle/>
          <a:p>
            <a:fld id="{A3422F25-2558-473E-9260-3D1A0B5D34E6}" type="slidenum">
              <a:rPr lang="en-US" smtClean="0"/>
              <a:pPr/>
              <a:t>22</a:t>
            </a:fld>
            <a:endParaRPr lang="en-US"/>
          </a:p>
        </p:txBody>
      </p:sp>
    </p:spTree>
    <p:extLst>
      <p:ext uri="{BB962C8B-B14F-4D97-AF65-F5344CB8AC3E}">
        <p14:creationId xmlns:p14="http://schemas.microsoft.com/office/powerpoint/2010/main" val="13801071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85E248-A8D8-40BA-A7BE-FFF15A99508F}" type="slidenum">
              <a:rPr lang="en-US" smtClean="0"/>
              <a:pPr/>
              <a:t>23</a:t>
            </a:fld>
            <a:endParaRPr lang="en-US"/>
          </a:p>
        </p:txBody>
      </p:sp>
    </p:spTree>
    <p:extLst>
      <p:ext uri="{BB962C8B-B14F-4D97-AF65-F5344CB8AC3E}">
        <p14:creationId xmlns:p14="http://schemas.microsoft.com/office/powerpoint/2010/main" val="715522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This is where you’ll find the Toolbox on the ERDG home page.  </a:t>
            </a:r>
          </a:p>
          <a:p>
            <a:endParaRPr lang="en-US" sz="1500" dirty="0"/>
          </a:p>
          <a:p>
            <a:r>
              <a:rPr lang="en-US" sz="1500" dirty="0"/>
              <a:t>The decision to host it there – rather then create a whole new site for it – was based on the premise that – as the most visited horseshoe crab website on the planet – there was already a large and growing audience on board for its use.</a:t>
            </a:r>
          </a:p>
          <a:p>
            <a:pPr algn="l"/>
            <a:endParaRPr lang="en-US" sz="1500" dirty="0"/>
          </a:p>
        </p:txBody>
      </p:sp>
      <p:sp>
        <p:nvSpPr>
          <p:cNvPr id="4" name="Slide Number Placeholder 3"/>
          <p:cNvSpPr>
            <a:spLocks noGrp="1"/>
          </p:cNvSpPr>
          <p:nvPr>
            <p:ph type="sldNum" sz="quarter" idx="10"/>
          </p:nvPr>
        </p:nvSpPr>
        <p:spPr/>
        <p:txBody>
          <a:bodyPr/>
          <a:lstStyle/>
          <a:p>
            <a:fld id="{A3422F25-2558-473E-9260-3D1A0B5D34E6}" type="slidenum">
              <a:rPr lang="en-US" smtClean="0"/>
              <a:pPr/>
              <a:t>3</a:t>
            </a:fld>
            <a:endParaRPr lang="en-US"/>
          </a:p>
        </p:txBody>
      </p:sp>
    </p:spTree>
    <p:extLst>
      <p:ext uri="{BB962C8B-B14F-4D97-AF65-F5344CB8AC3E}">
        <p14:creationId xmlns:p14="http://schemas.microsoft.com/office/powerpoint/2010/main" val="584525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387136"/>
            <a:ext cx="5594448" cy="4156234"/>
          </a:xfrm>
        </p:spPr>
        <p:txBody>
          <a:bodyPr/>
          <a:lstStyle/>
          <a:p>
            <a:r>
              <a:rPr lang="en-US" sz="1500" dirty="0"/>
              <a:t>At first, we had the idea of making the Toolbox part of the already established HSC Research Data Base, but after due consideration, decided that content and </a:t>
            </a:r>
            <a:r>
              <a:rPr lang="en-US" sz="1500" dirty="0" err="1"/>
              <a:t>searchability</a:t>
            </a:r>
            <a:r>
              <a:rPr lang="en-US" sz="1500" dirty="0"/>
              <a:t> could easily get lost inside  the mass of scientific articles found therein.   </a:t>
            </a:r>
          </a:p>
          <a:p>
            <a:endParaRPr lang="en-US" sz="1500" dirty="0"/>
          </a:p>
          <a:p>
            <a:r>
              <a:rPr lang="en-US" sz="1500" dirty="0"/>
              <a:t>So we opted to give the Toolbox its own separate structure and functionality, and keep it as simple and educator-friendly as possible. To that end, we identified 4 essential categories of educational resources for inclusion.  These categories are prominently featured on the left side of the Toolbox front </a:t>
            </a:r>
            <a:r>
              <a:rPr lang="en-US" sz="1500" dirty="0" smtClean="0"/>
              <a:t>page.  They include:  Lesson plans, PowerPoint presentations, Videos and links and Other materials. </a:t>
            </a:r>
            <a:endParaRPr lang="en-US" sz="1500" dirty="0"/>
          </a:p>
          <a:p>
            <a:endParaRPr lang="en-US" sz="1500" dirty="0"/>
          </a:p>
          <a:p>
            <a:r>
              <a:rPr lang="en-US" sz="1500" dirty="0"/>
              <a:t>For start-up, we seeded the Toolbox with a variety of materials contributed by members and friends of the IUCN horseshoe crab Education Working Group.  </a:t>
            </a:r>
          </a:p>
          <a:p>
            <a:endParaRPr lang="en-US" sz="1500" dirty="0"/>
          </a:p>
        </p:txBody>
      </p:sp>
      <p:sp>
        <p:nvSpPr>
          <p:cNvPr id="4" name="Slide Number Placeholder 3"/>
          <p:cNvSpPr>
            <a:spLocks noGrp="1"/>
          </p:cNvSpPr>
          <p:nvPr>
            <p:ph type="sldNum" sz="quarter" idx="10"/>
          </p:nvPr>
        </p:nvSpPr>
        <p:spPr/>
        <p:txBody>
          <a:bodyPr/>
          <a:lstStyle/>
          <a:p>
            <a:fld id="{A3422F25-2558-473E-9260-3D1A0B5D34E6}" type="slidenum">
              <a:rPr lang="en-US" smtClean="0"/>
              <a:pPr/>
              <a:t>4</a:t>
            </a:fld>
            <a:endParaRPr lang="en-US"/>
          </a:p>
        </p:txBody>
      </p:sp>
    </p:spTree>
    <p:extLst>
      <p:ext uri="{BB962C8B-B14F-4D97-AF65-F5344CB8AC3E}">
        <p14:creationId xmlns:p14="http://schemas.microsoft.com/office/powerpoint/2010/main" val="584525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387136"/>
            <a:ext cx="5657794" cy="4156234"/>
          </a:xfrm>
        </p:spPr>
        <p:txBody>
          <a:bodyPr>
            <a:noAutofit/>
          </a:bodyPr>
          <a:lstStyle/>
          <a:p>
            <a:r>
              <a:rPr lang="en-US" sz="1300" dirty="0"/>
              <a:t>We like the metaphor of a “Toolbox”, not only because it has a nice ring to it, but because it suggests a high level of utility &amp; adaptability.  A toolbox is something that can be filled with a variety of tools for taking on discrete tasks and completing prescribed projects. The contents of a toolbox can also be altered and restocked as specific project needs require.</a:t>
            </a:r>
          </a:p>
          <a:p>
            <a:endParaRPr lang="en-US" sz="1300" dirty="0"/>
          </a:p>
          <a:p>
            <a:r>
              <a:rPr lang="en-US" sz="1300" dirty="0"/>
              <a:t>That metaphor applies well to the lesson plan category of the Toolbox – a place where we hope educators from around the world </a:t>
            </a:r>
            <a:r>
              <a:rPr lang="en-US" sz="1300" dirty="0" smtClean="0"/>
              <a:t>will </a:t>
            </a:r>
            <a:r>
              <a:rPr lang="en-US" sz="1300" dirty="0"/>
              <a:t>share their tried and true approaches to teaching about horseshoe </a:t>
            </a:r>
            <a:r>
              <a:rPr lang="en-US" sz="1300" dirty="0" smtClean="0"/>
              <a:t>crabs.  We also hope educators will use, adapt </a:t>
            </a:r>
            <a:r>
              <a:rPr lang="en-US" sz="1300" dirty="0"/>
              <a:t>and retool </a:t>
            </a:r>
            <a:r>
              <a:rPr lang="en-US" sz="1300" dirty="0" smtClean="0"/>
              <a:t>these shared approaches </a:t>
            </a:r>
            <a:r>
              <a:rPr lang="en-US" sz="1300" dirty="0"/>
              <a:t>to meet new needs and </a:t>
            </a:r>
            <a:r>
              <a:rPr lang="en-US" sz="1300" dirty="0" smtClean="0"/>
              <a:t>audiences, </a:t>
            </a:r>
            <a:r>
              <a:rPr lang="en-US" sz="1300" dirty="0"/>
              <a:t>and then resubmit plans back to the Toolbox for others to use.</a:t>
            </a:r>
          </a:p>
          <a:p>
            <a:endParaRPr lang="en-US" sz="1300" dirty="0"/>
          </a:p>
          <a:p>
            <a:r>
              <a:rPr lang="en-US" sz="1300" dirty="0"/>
              <a:t>One of the start-up items in the Toolbox </a:t>
            </a:r>
            <a:r>
              <a:rPr lang="en-US" sz="1300" dirty="0"/>
              <a:t> </a:t>
            </a:r>
            <a:r>
              <a:rPr lang="en-US" sz="1300" dirty="0" smtClean="0"/>
              <a:t>is </a:t>
            </a:r>
            <a:r>
              <a:rPr lang="en-US" sz="1300" dirty="0" smtClean="0"/>
              <a:t>an </a:t>
            </a:r>
            <a:r>
              <a:rPr lang="en-US" sz="1300" dirty="0"/>
              <a:t>activity we’ve developed that utilizes juvenile Limulus molt specimens to explore key details of horseshoe crab </a:t>
            </a:r>
            <a:r>
              <a:rPr lang="en-US" sz="1300" dirty="0" smtClean="0"/>
              <a:t>anatomy.  </a:t>
            </a:r>
            <a:r>
              <a:rPr lang="en-US" sz="1300" dirty="0"/>
              <a:t>W</a:t>
            </a:r>
            <a:r>
              <a:rPr lang="en-US" sz="1300" dirty="0" smtClean="0"/>
              <a:t>e </a:t>
            </a:r>
            <a:r>
              <a:rPr lang="en-US" sz="1300" dirty="0"/>
              <a:t>see </a:t>
            </a:r>
            <a:r>
              <a:rPr lang="en-US" sz="1300" dirty="0" smtClean="0"/>
              <a:t>this as </a:t>
            </a:r>
            <a:r>
              <a:rPr lang="en-US" sz="1300" dirty="0"/>
              <a:t>especially conducive to adaptation to the 3 Asian species.  For those wishing to get a hands-on flavor for what the molt anatomy lab has to offer, </a:t>
            </a:r>
            <a:r>
              <a:rPr lang="en-US" sz="1300" dirty="0" smtClean="0"/>
              <a:t>please come </a:t>
            </a:r>
            <a:r>
              <a:rPr lang="en-US" sz="1300" dirty="0"/>
              <a:t>visit our booth at the public event tonight.   We might even tempt those of you who don’t have access to Limulus molts with the prospect of a take-home souvenir for stopping by! </a:t>
            </a:r>
          </a:p>
        </p:txBody>
      </p:sp>
      <p:sp>
        <p:nvSpPr>
          <p:cNvPr id="4" name="Slide Number Placeholder 3"/>
          <p:cNvSpPr>
            <a:spLocks noGrp="1"/>
          </p:cNvSpPr>
          <p:nvPr>
            <p:ph type="sldNum" sz="quarter" idx="10"/>
          </p:nvPr>
        </p:nvSpPr>
        <p:spPr/>
        <p:txBody>
          <a:bodyPr/>
          <a:lstStyle/>
          <a:p>
            <a:fld id="{A3422F25-2558-473E-9260-3D1A0B5D34E6}"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By </a:t>
            </a:r>
            <a:r>
              <a:rPr lang="en-US" sz="1500" dirty="0" smtClean="0"/>
              <a:t>selecting </a:t>
            </a:r>
            <a:r>
              <a:rPr lang="en-US" sz="1500" dirty="0"/>
              <a:t>a category, a screen such as this one - showing the most recent items featured in that category - will appear.  By scrolling down through the listings, one can view title, source, and a descriptive summary of what each of the items has to offer.  </a:t>
            </a:r>
          </a:p>
          <a:p>
            <a:endParaRPr lang="en-US" sz="1500" dirty="0"/>
          </a:p>
          <a:p>
            <a:r>
              <a:rPr lang="en-US" sz="1500" dirty="0"/>
              <a:t>So, this is what the listing page for the Lesson plan section of the Toolbox looks like. At present there are only two pages of items, but we hope it will grow to include many more.  It is set up so that, as new materials are added, they appear closer at the top of the page. </a:t>
            </a:r>
          </a:p>
          <a:p>
            <a:endParaRPr lang="en-US" sz="1500" dirty="0"/>
          </a:p>
          <a:p>
            <a:r>
              <a:rPr lang="en-US" sz="1500" dirty="0"/>
              <a:t>Note that we’ve also set this up so that listings can contain links to other associated materials in the Toolbox (</a:t>
            </a:r>
            <a:r>
              <a:rPr lang="en-US" sz="1500" i="1" dirty="0">
                <a:solidFill>
                  <a:srgbClr val="FF0000"/>
                </a:solidFill>
              </a:rPr>
              <a:t>point out examples of circled items on the summary side of the listings</a:t>
            </a:r>
            <a:r>
              <a:rPr lang="en-US" sz="1500" dirty="0"/>
              <a:t>).</a:t>
            </a:r>
          </a:p>
        </p:txBody>
      </p:sp>
      <p:sp>
        <p:nvSpPr>
          <p:cNvPr id="4" name="Slide Number Placeholder 3"/>
          <p:cNvSpPr>
            <a:spLocks noGrp="1"/>
          </p:cNvSpPr>
          <p:nvPr>
            <p:ph type="sldNum" sz="quarter" idx="10"/>
          </p:nvPr>
        </p:nvSpPr>
        <p:spPr/>
        <p:txBody>
          <a:bodyPr/>
          <a:lstStyle/>
          <a:p>
            <a:fld id="{A3422F25-2558-473E-9260-3D1A0B5D34E6}" type="slidenum">
              <a:rPr lang="en-US" smtClean="0"/>
              <a:pPr/>
              <a:t>6</a:t>
            </a:fld>
            <a:endParaRPr lang="en-US"/>
          </a:p>
        </p:txBody>
      </p:sp>
    </p:spTree>
    <p:extLst>
      <p:ext uri="{BB962C8B-B14F-4D97-AF65-F5344CB8AC3E}">
        <p14:creationId xmlns:p14="http://schemas.microsoft.com/office/powerpoint/2010/main" val="1380107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Here’s a quick look at current listings in the PowerPoint section of the Toolbox.  </a:t>
            </a:r>
          </a:p>
          <a:p>
            <a:endParaRPr lang="en-US" sz="1500" dirty="0"/>
          </a:p>
          <a:p>
            <a:r>
              <a:rPr lang="en-US" sz="1500" dirty="0"/>
              <a:t>One of the fun and highly adaptable items we’ve included is a horseshoe crab Jeopardy game (</a:t>
            </a:r>
            <a:r>
              <a:rPr lang="en-US" sz="1500" i="1" dirty="0">
                <a:solidFill>
                  <a:srgbClr val="FF0000"/>
                </a:solidFill>
              </a:rPr>
              <a:t>point to Jeopardy title on screenshot</a:t>
            </a:r>
            <a:r>
              <a:rPr lang="en-US" sz="1500" dirty="0"/>
              <a:t>) </a:t>
            </a:r>
          </a:p>
          <a:p>
            <a:endParaRPr lang="en-US" sz="1500" dirty="0"/>
          </a:p>
          <a:p>
            <a:r>
              <a:rPr lang="en-US" sz="1500" dirty="0"/>
              <a:t>Note that clicking on the title for its </a:t>
            </a:r>
            <a:r>
              <a:rPr lang="en-US" sz="1500" dirty="0" err="1"/>
              <a:t>Powerpoint</a:t>
            </a:r>
            <a:r>
              <a:rPr lang="en-US" sz="1500" dirty="0"/>
              <a:t> listing takes you directly to the option of opening the game for playing, but if you’d like to learn how to adjust the game to insert your own clues, answers, categories and </a:t>
            </a:r>
            <a:r>
              <a:rPr lang="en-US" sz="1500" dirty="0" smtClean="0"/>
              <a:t>images </a:t>
            </a:r>
            <a:r>
              <a:rPr lang="en-US" sz="1500" dirty="0"/>
              <a:t>for the game, you’ll need to click on the link at right to pull up the accompanying lesson plan for the activity. </a:t>
            </a:r>
          </a:p>
          <a:p>
            <a:endParaRPr lang="en-US" sz="1500" dirty="0"/>
          </a:p>
          <a:p>
            <a:r>
              <a:rPr lang="en-US" sz="1500" dirty="0"/>
              <a:t>Let’s take a very quick look at a special version of the game we created for this venue (</a:t>
            </a:r>
            <a:r>
              <a:rPr lang="en-US" sz="1500" i="1" dirty="0">
                <a:solidFill>
                  <a:srgbClr val="FF0000"/>
                </a:solidFill>
              </a:rPr>
              <a:t>click to next slide</a:t>
            </a:r>
            <a:r>
              <a:rPr lang="en-US" sz="1500" dirty="0"/>
              <a:t>).</a:t>
            </a:r>
          </a:p>
        </p:txBody>
      </p:sp>
      <p:sp>
        <p:nvSpPr>
          <p:cNvPr id="4" name="Slide Number Placeholder 3"/>
          <p:cNvSpPr>
            <a:spLocks noGrp="1"/>
          </p:cNvSpPr>
          <p:nvPr>
            <p:ph type="sldNum" sz="quarter" idx="10"/>
          </p:nvPr>
        </p:nvSpPr>
        <p:spPr/>
        <p:txBody>
          <a:bodyPr/>
          <a:lstStyle/>
          <a:p>
            <a:fld id="{A3422F25-2558-473E-9260-3D1A0B5D34E6}" type="slidenum">
              <a:rPr lang="en-US" smtClean="0"/>
              <a:pPr/>
              <a:t>7</a:t>
            </a:fld>
            <a:endParaRPr lang="en-US"/>
          </a:p>
        </p:txBody>
      </p:sp>
    </p:spTree>
    <p:extLst>
      <p:ext uri="{BB962C8B-B14F-4D97-AF65-F5344CB8AC3E}">
        <p14:creationId xmlns:p14="http://schemas.microsoft.com/office/powerpoint/2010/main" val="2793191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387136"/>
            <a:ext cx="5648745" cy="4156234"/>
          </a:xfrm>
        </p:spPr>
        <p:txBody>
          <a:bodyPr/>
          <a:lstStyle/>
          <a:p>
            <a:r>
              <a:rPr lang="en-US" sz="1500" dirty="0" smtClean="0"/>
              <a:t>The categories created for this game all have an international theme.  Notice that the last category offers a “Name That Scientist” challenge.</a:t>
            </a:r>
          </a:p>
          <a:p>
            <a:endParaRPr lang="en-US" sz="1500" dirty="0"/>
          </a:p>
          <a:p>
            <a:r>
              <a:rPr lang="en-US" sz="1500" dirty="0" smtClean="0"/>
              <a:t>If you’d like to try your hand at this Jeopardy game, please visit the Molloy College booth at the public event this evening.</a:t>
            </a:r>
          </a:p>
          <a:p>
            <a:endParaRPr lang="en-US" sz="1500" dirty="0"/>
          </a:p>
          <a:p>
            <a:r>
              <a:rPr lang="en-US" sz="1500" dirty="0" smtClean="0"/>
              <a:t>At </a:t>
            </a:r>
            <a:r>
              <a:rPr lang="en-US" sz="1500" dirty="0"/>
              <a:t>this point, I’m going to turn </a:t>
            </a:r>
            <a:r>
              <a:rPr lang="en-US" sz="1500" dirty="0" smtClean="0"/>
              <a:t>the presentation </a:t>
            </a:r>
            <a:r>
              <a:rPr lang="en-US" sz="1500" dirty="0"/>
              <a:t>over to Gary to take you </a:t>
            </a:r>
            <a:r>
              <a:rPr lang="en-US" sz="1500" dirty="0" smtClean="0"/>
              <a:t>through </a:t>
            </a:r>
            <a:r>
              <a:rPr lang="en-US" sz="1500" dirty="0"/>
              <a:t>more of the nuts and bolts of Toolbox operation</a:t>
            </a:r>
            <a:r>
              <a:rPr lang="en-US" sz="1500" i="1" dirty="0">
                <a:solidFill>
                  <a:srgbClr val="FF0000"/>
                </a:solidFill>
              </a:rPr>
              <a:t> …</a:t>
            </a:r>
          </a:p>
        </p:txBody>
      </p:sp>
      <p:sp>
        <p:nvSpPr>
          <p:cNvPr id="4" name="Slide Number Placeholder 3"/>
          <p:cNvSpPr>
            <a:spLocks noGrp="1"/>
          </p:cNvSpPr>
          <p:nvPr>
            <p:ph type="sldNum" sz="quarter" idx="10"/>
          </p:nvPr>
        </p:nvSpPr>
        <p:spPr/>
        <p:txBody>
          <a:bodyPr/>
          <a:lstStyle/>
          <a:p>
            <a:fld id="{A3422F25-2558-473E-9260-3D1A0B5D34E6}" type="slidenum">
              <a:rPr lang="en-US" smtClean="0"/>
              <a:pPr/>
              <a:t>8</a:t>
            </a:fld>
            <a:endParaRPr lang="en-US"/>
          </a:p>
        </p:txBody>
      </p:sp>
    </p:spTree>
    <p:extLst>
      <p:ext uri="{BB962C8B-B14F-4D97-AF65-F5344CB8AC3E}">
        <p14:creationId xmlns:p14="http://schemas.microsoft.com/office/powerpoint/2010/main" val="2218993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The videos section of the Toolbox is a tad </a:t>
            </a:r>
            <a:r>
              <a:rPr lang="en-US" sz="1500" dirty="0" smtClean="0"/>
              <a:t>different</a:t>
            </a:r>
            <a:r>
              <a:rPr lang="en-US" sz="1500" dirty="0"/>
              <a:t> </a:t>
            </a:r>
            <a:r>
              <a:rPr lang="en-US" sz="1500" dirty="0" smtClean="0"/>
              <a:t>in that</a:t>
            </a:r>
            <a:r>
              <a:rPr lang="en-US" sz="1500" dirty="0" smtClean="0"/>
              <a:t> most </a:t>
            </a:r>
            <a:r>
              <a:rPr lang="en-US" sz="1500" dirty="0"/>
              <a:t>of the items here are in the form of links that take you outside the Toolbox, to places like YouTube and Vimeo, for actual video viewing. </a:t>
            </a:r>
          </a:p>
          <a:p>
            <a:endParaRPr lang="en-US" sz="1500" dirty="0"/>
          </a:p>
          <a:p>
            <a:r>
              <a:rPr lang="en-US" sz="1500" dirty="0"/>
              <a:t>The idea here is that if you </a:t>
            </a:r>
            <a:r>
              <a:rPr lang="en-US" sz="1500" dirty="0" smtClean="0"/>
              <a:t>have an HSC video on your website you’d like to share or if you know of one </a:t>
            </a:r>
            <a:r>
              <a:rPr lang="en-US" sz="1500" dirty="0"/>
              <a:t>of educational value out there on the web, we encourage you to submit the </a:t>
            </a:r>
            <a:r>
              <a:rPr lang="en-US" sz="1500" dirty="0" err="1"/>
              <a:t>url</a:t>
            </a:r>
            <a:r>
              <a:rPr lang="en-US" sz="1500" dirty="0"/>
              <a:t> as a link, along with a brief description of what the video is about, so that others perusing the Toolbox for videos that address certain topics and needs, can easily find and access them</a:t>
            </a:r>
            <a:r>
              <a:rPr lang="en-US" sz="1500" dirty="0" smtClean="0"/>
              <a:t>.  We see this as offering “one-stop shopping” for educators interested in showing HSC videos on certain topics, thus saving time spent searching for them all over the web.</a:t>
            </a:r>
            <a:endParaRPr lang="en-US" sz="1500" dirty="0"/>
          </a:p>
          <a:p>
            <a:r>
              <a:rPr lang="en-US" sz="1500" dirty="0"/>
              <a:t>  </a:t>
            </a:r>
          </a:p>
          <a:p>
            <a:r>
              <a:rPr lang="en-US" sz="1500" dirty="0"/>
              <a:t>On the next iteration of the Toolbox (pending funding availability), we would like to include a 1 to 5 star rating system and reviewer comments capability to this section. </a:t>
            </a:r>
          </a:p>
        </p:txBody>
      </p:sp>
      <p:sp>
        <p:nvSpPr>
          <p:cNvPr id="4" name="Slide Number Placeholder 3"/>
          <p:cNvSpPr>
            <a:spLocks noGrp="1"/>
          </p:cNvSpPr>
          <p:nvPr>
            <p:ph type="sldNum" sz="quarter" idx="10"/>
          </p:nvPr>
        </p:nvSpPr>
        <p:spPr/>
        <p:txBody>
          <a:bodyPr/>
          <a:lstStyle/>
          <a:p>
            <a:fld id="{A3422F25-2558-473E-9260-3D1A0B5D34E6}" type="slidenum">
              <a:rPr lang="en-US" smtClean="0"/>
              <a:pPr/>
              <a:t>9</a:t>
            </a:fld>
            <a:endParaRPr lang="en-US"/>
          </a:p>
        </p:txBody>
      </p:sp>
    </p:spTree>
    <p:extLst>
      <p:ext uri="{BB962C8B-B14F-4D97-AF65-F5344CB8AC3E}">
        <p14:creationId xmlns:p14="http://schemas.microsoft.com/office/powerpoint/2010/main" val="1692344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090" y="2272454"/>
            <a:ext cx="8161020" cy="1568027"/>
          </a:xfrm>
        </p:spPr>
        <p:txBody>
          <a:bodyPr/>
          <a:lstStyle/>
          <a:p>
            <a:r>
              <a:rPr lang="en-US" smtClean="0"/>
              <a:t>Click to edit Master title style</a:t>
            </a:r>
            <a:endParaRPr lang="en-US"/>
          </a:p>
        </p:txBody>
      </p:sp>
      <p:sp>
        <p:nvSpPr>
          <p:cNvPr id="3" name="Subtitle 2"/>
          <p:cNvSpPr>
            <a:spLocks noGrp="1"/>
          </p:cNvSpPr>
          <p:nvPr>
            <p:ph type="subTitle" idx="1"/>
          </p:nvPr>
        </p:nvSpPr>
        <p:spPr>
          <a:xfrm>
            <a:off x="1440180" y="4145280"/>
            <a:ext cx="6720840" cy="1869440"/>
          </a:xfrm>
        </p:spPr>
        <p:txBody>
          <a:bodyPr/>
          <a:lstStyle>
            <a:lvl1pPr marL="0" indent="0" algn="ctr">
              <a:buNone/>
              <a:defRPr>
                <a:solidFill>
                  <a:schemeClr val="tx1">
                    <a:tint val="75000"/>
                  </a:schemeClr>
                </a:solidFill>
              </a:defRPr>
            </a:lvl1pPr>
            <a:lvl2pPr marL="483306" indent="0" algn="ctr">
              <a:buNone/>
              <a:defRPr>
                <a:solidFill>
                  <a:schemeClr val="tx1">
                    <a:tint val="75000"/>
                  </a:schemeClr>
                </a:solidFill>
              </a:defRPr>
            </a:lvl2pPr>
            <a:lvl3pPr marL="966612" indent="0" algn="ctr">
              <a:buNone/>
              <a:defRPr>
                <a:solidFill>
                  <a:schemeClr val="tx1">
                    <a:tint val="75000"/>
                  </a:schemeClr>
                </a:solidFill>
              </a:defRPr>
            </a:lvl3pPr>
            <a:lvl4pPr marL="1449918" indent="0" algn="ctr">
              <a:buNone/>
              <a:defRPr>
                <a:solidFill>
                  <a:schemeClr val="tx1">
                    <a:tint val="75000"/>
                  </a:schemeClr>
                </a:solidFill>
              </a:defRPr>
            </a:lvl4pPr>
            <a:lvl5pPr marL="1933224" indent="0" algn="ctr">
              <a:buNone/>
              <a:defRPr>
                <a:solidFill>
                  <a:schemeClr val="tx1">
                    <a:tint val="75000"/>
                  </a:schemeClr>
                </a:solidFill>
              </a:defRPr>
            </a:lvl5pPr>
            <a:lvl6pPr marL="2416531" indent="0" algn="ctr">
              <a:buNone/>
              <a:defRPr>
                <a:solidFill>
                  <a:schemeClr val="tx1">
                    <a:tint val="75000"/>
                  </a:schemeClr>
                </a:solidFill>
              </a:defRPr>
            </a:lvl6pPr>
            <a:lvl7pPr marL="2899837" indent="0" algn="ctr">
              <a:buNone/>
              <a:defRPr>
                <a:solidFill>
                  <a:schemeClr val="tx1">
                    <a:tint val="75000"/>
                  </a:schemeClr>
                </a:solidFill>
              </a:defRPr>
            </a:lvl7pPr>
            <a:lvl8pPr marL="3383143" indent="0" algn="ctr">
              <a:buNone/>
              <a:defRPr>
                <a:solidFill>
                  <a:schemeClr val="tx1">
                    <a:tint val="75000"/>
                  </a:schemeClr>
                </a:solidFill>
              </a:defRPr>
            </a:lvl8pPr>
            <a:lvl9pPr marL="386644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221BDB-91B1-4214-836B-B38EE20517FF}" type="datetimeFigureOut">
              <a:rPr lang="en-US" smtClean="0"/>
              <a:pPr/>
              <a:t>6/26/2015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7F0C9C-4744-4385-AB89-A3D30BEC2380}" type="slidenum">
              <a:rPr lang="en-US" smtClean="0"/>
              <a:pPr/>
              <a:t>‹#›</a:t>
            </a:fld>
            <a:endParaRPr lang="en-US"/>
          </a:p>
        </p:txBody>
      </p:sp>
    </p:spTree>
    <p:extLst>
      <p:ext uri="{BB962C8B-B14F-4D97-AF65-F5344CB8AC3E}">
        <p14:creationId xmlns:p14="http://schemas.microsoft.com/office/powerpoint/2010/main" val="3613511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221BDB-91B1-4214-836B-B38EE20517FF}" type="datetimeFigureOut">
              <a:rPr lang="en-US" smtClean="0"/>
              <a:pPr/>
              <a:t>6/26/2015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7F0C9C-4744-4385-AB89-A3D30BEC2380}" type="slidenum">
              <a:rPr lang="en-US" smtClean="0"/>
              <a:pPr/>
              <a:t>‹#›</a:t>
            </a:fld>
            <a:endParaRPr lang="en-US"/>
          </a:p>
        </p:txBody>
      </p:sp>
    </p:spTree>
    <p:extLst>
      <p:ext uri="{BB962C8B-B14F-4D97-AF65-F5344CB8AC3E}">
        <p14:creationId xmlns:p14="http://schemas.microsoft.com/office/powerpoint/2010/main" val="2758768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9248" y="313267"/>
            <a:ext cx="2268616" cy="665649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397" y="313267"/>
            <a:ext cx="6645831" cy="665649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221BDB-91B1-4214-836B-B38EE20517FF}" type="datetimeFigureOut">
              <a:rPr lang="en-US" smtClean="0"/>
              <a:pPr/>
              <a:t>6/26/2015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7F0C9C-4744-4385-AB89-A3D30BEC2380}" type="slidenum">
              <a:rPr lang="en-US" smtClean="0"/>
              <a:pPr/>
              <a:t>‹#›</a:t>
            </a:fld>
            <a:endParaRPr lang="en-US"/>
          </a:p>
        </p:txBody>
      </p:sp>
    </p:spTree>
    <p:extLst>
      <p:ext uri="{BB962C8B-B14F-4D97-AF65-F5344CB8AC3E}">
        <p14:creationId xmlns:p14="http://schemas.microsoft.com/office/powerpoint/2010/main" val="679966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221BDB-91B1-4214-836B-B38EE20517FF}" type="datetimeFigureOut">
              <a:rPr lang="en-US" smtClean="0"/>
              <a:pPr/>
              <a:t>6/26/2015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7F0C9C-4744-4385-AB89-A3D30BEC2380}" type="slidenum">
              <a:rPr lang="en-US" smtClean="0"/>
              <a:pPr/>
              <a:t>‹#›</a:t>
            </a:fld>
            <a:endParaRPr lang="en-US"/>
          </a:p>
        </p:txBody>
      </p:sp>
    </p:spTree>
    <p:extLst>
      <p:ext uri="{BB962C8B-B14F-4D97-AF65-F5344CB8AC3E}">
        <p14:creationId xmlns:p14="http://schemas.microsoft.com/office/powerpoint/2010/main" val="2937414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429" y="4700694"/>
            <a:ext cx="8161020" cy="1452880"/>
          </a:xfrm>
        </p:spPr>
        <p:txBody>
          <a:bodyPr anchor="t"/>
          <a:lstStyle>
            <a:lvl1pPr algn="l">
              <a:defRPr sz="4200" b="1" cap="all"/>
            </a:lvl1pPr>
          </a:lstStyle>
          <a:p>
            <a:r>
              <a:rPr lang="en-US" smtClean="0"/>
              <a:t>Click to edit Master title style</a:t>
            </a:r>
            <a:endParaRPr lang="en-US"/>
          </a:p>
        </p:txBody>
      </p:sp>
      <p:sp>
        <p:nvSpPr>
          <p:cNvPr id="3" name="Text Placeholder 2"/>
          <p:cNvSpPr>
            <a:spLocks noGrp="1"/>
          </p:cNvSpPr>
          <p:nvPr>
            <p:ph type="body" idx="1"/>
          </p:nvPr>
        </p:nvSpPr>
        <p:spPr>
          <a:xfrm>
            <a:off x="758429" y="3100495"/>
            <a:ext cx="8161020" cy="1600199"/>
          </a:xfrm>
        </p:spPr>
        <p:txBody>
          <a:bodyPr anchor="b"/>
          <a:lstStyle>
            <a:lvl1pPr marL="0" indent="0">
              <a:buNone/>
              <a:defRPr sz="2100">
                <a:solidFill>
                  <a:schemeClr val="tx1">
                    <a:tint val="75000"/>
                  </a:schemeClr>
                </a:solidFill>
              </a:defRPr>
            </a:lvl1pPr>
            <a:lvl2pPr marL="483306" indent="0">
              <a:buNone/>
              <a:defRPr sz="1900">
                <a:solidFill>
                  <a:schemeClr val="tx1">
                    <a:tint val="75000"/>
                  </a:schemeClr>
                </a:solidFill>
              </a:defRPr>
            </a:lvl2pPr>
            <a:lvl3pPr marL="966612" indent="0">
              <a:buNone/>
              <a:defRPr sz="1700">
                <a:solidFill>
                  <a:schemeClr val="tx1">
                    <a:tint val="75000"/>
                  </a:schemeClr>
                </a:solidFill>
              </a:defRPr>
            </a:lvl3pPr>
            <a:lvl4pPr marL="1449918" indent="0">
              <a:buNone/>
              <a:defRPr sz="1500">
                <a:solidFill>
                  <a:schemeClr val="tx1">
                    <a:tint val="75000"/>
                  </a:schemeClr>
                </a:solidFill>
              </a:defRPr>
            </a:lvl4pPr>
            <a:lvl5pPr marL="1933224" indent="0">
              <a:buNone/>
              <a:defRPr sz="1500">
                <a:solidFill>
                  <a:schemeClr val="tx1">
                    <a:tint val="75000"/>
                  </a:schemeClr>
                </a:solidFill>
              </a:defRPr>
            </a:lvl5pPr>
            <a:lvl6pPr marL="2416531" indent="0">
              <a:buNone/>
              <a:defRPr sz="1500">
                <a:solidFill>
                  <a:schemeClr val="tx1">
                    <a:tint val="75000"/>
                  </a:schemeClr>
                </a:solidFill>
              </a:defRPr>
            </a:lvl6pPr>
            <a:lvl7pPr marL="2899837" indent="0">
              <a:buNone/>
              <a:defRPr sz="1500">
                <a:solidFill>
                  <a:schemeClr val="tx1">
                    <a:tint val="75000"/>
                  </a:schemeClr>
                </a:solidFill>
              </a:defRPr>
            </a:lvl7pPr>
            <a:lvl8pPr marL="3383143" indent="0">
              <a:buNone/>
              <a:defRPr sz="1500">
                <a:solidFill>
                  <a:schemeClr val="tx1">
                    <a:tint val="75000"/>
                  </a:schemeClr>
                </a:solidFill>
              </a:defRPr>
            </a:lvl8pPr>
            <a:lvl9pPr marL="3866449"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221BDB-91B1-4214-836B-B38EE20517FF}" type="datetimeFigureOut">
              <a:rPr lang="en-US" smtClean="0"/>
              <a:pPr/>
              <a:t>6/26/2015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7F0C9C-4744-4385-AB89-A3D30BEC2380}" type="slidenum">
              <a:rPr lang="en-US" smtClean="0"/>
              <a:pPr/>
              <a:t>‹#›</a:t>
            </a:fld>
            <a:endParaRPr lang="en-US"/>
          </a:p>
        </p:txBody>
      </p:sp>
    </p:spTree>
    <p:extLst>
      <p:ext uri="{BB962C8B-B14F-4D97-AF65-F5344CB8AC3E}">
        <p14:creationId xmlns:p14="http://schemas.microsoft.com/office/powerpoint/2010/main" val="390546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397" y="1820334"/>
            <a:ext cx="4457224" cy="5149426"/>
          </a:xfrm>
        </p:spPr>
        <p:txBody>
          <a:bodyPr/>
          <a:lstStyle>
            <a:lvl1pPr>
              <a:defRPr sz="30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20640" y="1820334"/>
            <a:ext cx="4457224" cy="5149426"/>
          </a:xfrm>
        </p:spPr>
        <p:txBody>
          <a:bodyPr/>
          <a:lstStyle>
            <a:lvl1pPr>
              <a:defRPr sz="30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221BDB-91B1-4214-836B-B38EE20517FF}" type="datetimeFigureOut">
              <a:rPr lang="en-US" smtClean="0"/>
              <a:pPr/>
              <a:t>6/26/2015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7F0C9C-4744-4385-AB89-A3D30BEC2380}" type="slidenum">
              <a:rPr lang="en-US" smtClean="0"/>
              <a:pPr/>
              <a:t>‹#›</a:t>
            </a:fld>
            <a:endParaRPr lang="en-US"/>
          </a:p>
        </p:txBody>
      </p:sp>
    </p:spTree>
    <p:extLst>
      <p:ext uri="{BB962C8B-B14F-4D97-AF65-F5344CB8AC3E}">
        <p14:creationId xmlns:p14="http://schemas.microsoft.com/office/powerpoint/2010/main" val="51944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0060" y="292947"/>
            <a:ext cx="8641080" cy="12192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80060" y="1637454"/>
            <a:ext cx="4242197" cy="682413"/>
          </a:xfrm>
        </p:spPr>
        <p:txBody>
          <a:bodyPr anchor="b"/>
          <a:lstStyle>
            <a:lvl1pPr marL="0" indent="0">
              <a:buNone/>
              <a:defRPr sz="2500" b="1"/>
            </a:lvl1pPr>
            <a:lvl2pPr marL="483306" indent="0">
              <a:buNone/>
              <a:defRPr sz="2100" b="1"/>
            </a:lvl2pPr>
            <a:lvl3pPr marL="966612" indent="0">
              <a:buNone/>
              <a:defRPr sz="1900" b="1"/>
            </a:lvl3pPr>
            <a:lvl4pPr marL="1449918" indent="0">
              <a:buNone/>
              <a:defRPr sz="1700" b="1"/>
            </a:lvl4pPr>
            <a:lvl5pPr marL="1933224" indent="0">
              <a:buNone/>
              <a:defRPr sz="1700" b="1"/>
            </a:lvl5pPr>
            <a:lvl6pPr marL="2416531" indent="0">
              <a:buNone/>
              <a:defRPr sz="1700" b="1"/>
            </a:lvl6pPr>
            <a:lvl7pPr marL="2899837" indent="0">
              <a:buNone/>
              <a:defRPr sz="1700" b="1"/>
            </a:lvl7pPr>
            <a:lvl8pPr marL="3383143" indent="0">
              <a:buNone/>
              <a:defRPr sz="1700" b="1"/>
            </a:lvl8pPr>
            <a:lvl9pPr marL="3866449"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480060" y="2319867"/>
            <a:ext cx="4242197" cy="4214707"/>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7277" y="1637454"/>
            <a:ext cx="4243864" cy="682413"/>
          </a:xfrm>
        </p:spPr>
        <p:txBody>
          <a:bodyPr anchor="b"/>
          <a:lstStyle>
            <a:lvl1pPr marL="0" indent="0">
              <a:buNone/>
              <a:defRPr sz="2500" b="1"/>
            </a:lvl1pPr>
            <a:lvl2pPr marL="483306" indent="0">
              <a:buNone/>
              <a:defRPr sz="2100" b="1"/>
            </a:lvl2pPr>
            <a:lvl3pPr marL="966612" indent="0">
              <a:buNone/>
              <a:defRPr sz="1900" b="1"/>
            </a:lvl3pPr>
            <a:lvl4pPr marL="1449918" indent="0">
              <a:buNone/>
              <a:defRPr sz="1700" b="1"/>
            </a:lvl4pPr>
            <a:lvl5pPr marL="1933224" indent="0">
              <a:buNone/>
              <a:defRPr sz="1700" b="1"/>
            </a:lvl5pPr>
            <a:lvl6pPr marL="2416531" indent="0">
              <a:buNone/>
              <a:defRPr sz="1700" b="1"/>
            </a:lvl6pPr>
            <a:lvl7pPr marL="2899837" indent="0">
              <a:buNone/>
              <a:defRPr sz="1700" b="1"/>
            </a:lvl7pPr>
            <a:lvl8pPr marL="3383143" indent="0">
              <a:buNone/>
              <a:defRPr sz="1700" b="1"/>
            </a:lvl8pPr>
            <a:lvl9pPr marL="3866449"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4877277" y="2319867"/>
            <a:ext cx="4243864" cy="4214707"/>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221BDB-91B1-4214-836B-B38EE20517FF}" type="datetimeFigureOut">
              <a:rPr lang="en-US" smtClean="0"/>
              <a:pPr/>
              <a:t>6/26/2015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7F0C9C-4744-4385-AB89-A3D30BEC2380}" type="slidenum">
              <a:rPr lang="en-US" smtClean="0"/>
              <a:pPr/>
              <a:t>‹#›</a:t>
            </a:fld>
            <a:endParaRPr lang="en-US"/>
          </a:p>
        </p:txBody>
      </p:sp>
    </p:spTree>
    <p:extLst>
      <p:ext uri="{BB962C8B-B14F-4D97-AF65-F5344CB8AC3E}">
        <p14:creationId xmlns:p14="http://schemas.microsoft.com/office/powerpoint/2010/main" val="1590224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221BDB-91B1-4214-836B-B38EE20517FF}" type="datetimeFigureOut">
              <a:rPr lang="en-US" smtClean="0"/>
              <a:pPr/>
              <a:t>6/26/2015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7F0C9C-4744-4385-AB89-A3D30BEC2380}" type="slidenum">
              <a:rPr lang="en-US" smtClean="0"/>
              <a:pPr/>
              <a:t>‹#›</a:t>
            </a:fld>
            <a:endParaRPr lang="en-US"/>
          </a:p>
        </p:txBody>
      </p:sp>
    </p:spTree>
    <p:extLst>
      <p:ext uri="{BB962C8B-B14F-4D97-AF65-F5344CB8AC3E}">
        <p14:creationId xmlns:p14="http://schemas.microsoft.com/office/powerpoint/2010/main" val="275341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221BDB-91B1-4214-836B-B38EE20517FF}" type="datetimeFigureOut">
              <a:rPr lang="en-US" smtClean="0"/>
              <a:pPr/>
              <a:t>6/26/2015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7F0C9C-4744-4385-AB89-A3D30BEC2380}" type="slidenum">
              <a:rPr lang="en-US" smtClean="0"/>
              <a:pPr/>
              <a:t>‹#›</a:t>
            </a:fld>
            <a:endParaRPr lang="en-US"/>
          </a:p>
        </p:txBody>
      </p:sp>
    </p:spTree>
    <p:extLst>
      <p:ext uri="{BB962C8B-B14F-4D97-AF65-F5344CB8AC3E}">
        <p14:creationId xmlns:p14="http://schemas.microsoft.com/office/powerpoint/2010/main" val="2056086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060" y="291253"/>
            <a:ext cx="3158729" cy="1239520"/>
          </a:xfrm>
        </p:spPr>
        <p:txBody>
          <a:bodyPr anchor="b"/>
          <a:lstStyle>
            <a:lvl1pPr algn="l">
              <a:defRPr sz="2100" b="1"/>
            </a:lvl1pPr>
          </a:lstStyle>
          <a:p>
            <a:r>
              <a:rPr lang="en-US" smtClean="0"/>
              <a:t>Click to edit Master title style</a:t>
            </a:r>
            <a:endParaRPr lang="en-US"/>
          </a:p>
        </p:txBody>
      </p:sp>
      <p:sp>
        <p:nvSpPr>
          <p:cNvPr id="3" name="Content Placeholder 2"/>
          <p:cNvSpPr>
            <a:spLocks noGrp="1"/>
          </p:cNvSpPr>
          <p:nvPr>
            <p:ph idx="1"/>
          </p:nvPr>
        </p:nvSpPr>
        <p:spPr>
          <a:xfrm>
            <a:off x="3753802" y="291254"/>
            <a:ext cx="5367338" cy="6243321"/>
          </a:xfrm>
        </p:spPr>
        <p:txBody>
          <a:bodyPr/>
          <a:lstStyle>
            <a:lvl1pPr>
              <a:defRPr sz="3400"/>
            </a:lvl1pPr>
            <a:lvl2pPr>
              <a:defRPr sz="3000"/>
            </a:lvl2pPr>
            <a:lvl3pPr>
              <a:defRPr sz="25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0060" y="1530774"/>
            <a:ext cx="3158729" cy="5003801"/>
          </a:xfrm>
        </p:spPr>
        <p:txBody>
          <a:bodyPr/>
          <a:lstStyle>
            <a:lvl1pPr marL="0" indent="0">
              <a:buNone/>
              <a:defRPr sz="1500"/>
            </a:lvl1pPr>
            <a:lvl2pPr marL="483306" indent="0">
              <a:buNone/>
              <a:defRPr sz="1300"/>
            </a:lvl2pPr>
            <a:lvl3pPr marL="966612" indent="0">
              <a:buNone/>
              <a:defRPr sz="1100"/>
            </a:lvl3pPr>
            <a:lvl4pPr marL="1449918" indent="0">
              <a:buNone/>
              <a:defRPr sz="1000"/>
            </a:lvl4pPr>
            <a:lvl5pPr marL="1933224" indent="0">
              <a:buNone/>
              <a:defRPr sz="1000"/>
            </a:lvl5pPr>
            <a:lvl6pPr marL="2416531" indent="0">
              <a:buNone/>
              <a:defRPr sz="1000"/>
            </a:lvl6pPr>
            <a:lvl7pPr marL="2899837" indent="0">
              <a:buNone/>
              <a:defRPr sz="1000"/>
            </a:lvl7pPr>
            <a:lvl8pPr marL="3383143" indent="0">
              <a:buNone/>
              <a:defRPr sz="1000"/>
            </a:lvl8pPr>
            <a:lvl9pPr marL="386644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221BDB-91B1-4214-836B-B38EE20517FF}" type="datetimeFigureOut">
              <a:rPr lang="en-US" smtClean="0"/>
              <a:pPr/>
              <a:t>6/26/2015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7F0C9C-4744-4385-AB89-A3D30BEC2380}" type="slidenum">
              <a:rPr lang="en-US" smtClean="0"/>
              <a:pPr/>
              <a:t>‹#›</a:t>
            </a:fld>
            <a:endParaRPr lang="en-US"/>
          </a:p>
        </p:txBody>
      </p:sp>
    </p:spTree>
    <p:extLst>
      <p:ext uri="{BB962C8B-B14F-4D97-AF65-F5344CB8AC3E}">
        <p14:creationId xmlns:p14="http://schemas.microsoft.com/office/powerpoint/2010/main" val="3913702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902" y="5120640"/>
            <a:ext cx="5760720" cy="604521"/>
          </a:xfrm>
        </p:spPr>
        <p:txBody>
          <a:bodyPr anchor="b"/>
          <a:lstStyle>
            <a:lvl1pPr algn="l">
              <a:defRPr sz="2100" b="1"/>
            </a:lvl1pPr>
          </a:lstStyle>
          <a:p>
            <a:r>
              <a:rPr lang="en-US" smtClean="0"/>
              <a:t>Click to edit Master title style</a:t>
            </a:r>
            <a:endParaRPr lang="en-US"/>
          </a:p>
        </p:txBody>
      </p:sp>
      <p:sp>
        <p:nvSpPr>
          <p:cNvPr id="3" name="Picture Placeholder 2"/>
          <p:cNvSpPr>
            <a:spLocks noGrp="1"/>
          </p:cNvSpPr>
          <p:nvPr>
            <p:ph type="pic" idx="1"/>
          </p:nvPr>
        </p:nvSpPr>
        <p:spPr>
          <a:xfrm>
            <a:off x="1881902" y="653627"/>
            <a:ext cx="5760720" cy="4389120"/>
          </a:xfrm>
        </p:spPr>
        <p:txBody>
          <a:bodyPr/>
          <a:lstStyle>
            <a:lvl1pPr marL="0" indent="0">
              <a:buNone/>
              <a:defRPr sz="3400"/>
            </a:lvl1pPr>
            <a:lvl2pPr marL="483306" indent="0">
              <a:buNone/>
              <a:defRPr sz="3000"/>
            </a:lvl2pPr>
            <a:lvl3pPr marL="966612" indent="0">
              <a:buNone/>
              <a:defRPr sz="2500"/>
            </a:lvl3pPr>
            <a:lvl4pPr marL="1449918" indent="0">
              <a:buNone/>
              <a:defRPr sz="2100"/>
            </a:lvl4pPr>
            <a:lvl5pPr marL="1933224" indent="0">
              <a:buNone/>
              <a:defRPr sz="2100"/>
            </a:lvl5pPr>
            <a:lvl6pPr marL="2416531" indent="0">
              <a:buNone/>
              <a:defRPr sz="2100"/>
            </a:lvl6pPr>
            <a:lvl7pPr marL="2899837" indent="0">
              <a:buNone/>
              <a:defRPr sz="2100"/>
            </a:lvl7pPr>
            <a:lvl8pPr marL="3383143" indent="0">
              <a:buNone/>
              <a:defRPr sz="2100"/>
            </a:lvl8pPr>
            <a:lvl9pPr marL="3866449" indent="0">
              <a:buNone/>
              <a:defRPr sz="2100"/>
            </a:lvl9pPr>
          </a:lstStyle>
          <a:p>
            <a:endParaRPr lang="en-US"/>
          </a:p>
        </p:txBody>
      </p:sp>
      <p:sp>
        <p:nvSpPr>
          <p:cNvPr id="4" name="Text Placeholder 3"/>
          <p:cNvSpPr>
            <a:spLocks noGrp="1"/>
          </p:cNvSpPr>
          <p:nvPr>
            <p:ph type="body" sz="half" idx="2"/>
          </p:nvPr>
        </p:nvSpPr>
        <p:spPr>
          <a:xfrm>
            <a:off x="1881902" y="5725161"/>
            <a:ext cx="5760720" cy="858519"/>
          </a:xfrm>
        </p:spPr>
        <p:txBody>
          <a:bodyPr/>
          <a:lstStyle>
            <a:lvl1pPr marL="0" indent="0">
              <a:buNone/>
              <a:defRPr sz="1500"/>
            </a:lvl1pPr>
            <a:lvl2pPr marL="483306" indent="0">
              <a:buNone/>
              <a:defRPr sz="1300"/>
            </a:lvl2pPr>
            <a:lvl3pPr marL="966612" indent="0">
              <a:buNone/>
              <a:defRPr sz="1100"/>
            </a:lvl3pPr>
            <a:lvl4pPr marL="1449918" indent="0">
              <a:buNone/>
              <a:defRPr sz="1000"/>
            </a:lvl4pPr>
            <a:lvl5pPr marL="1933224" indent="0">
              <a:buNone/>
              <a:defRPr sz="1000"/>
            </a:lvl5pPr>
            <a:lvl6pPr marL="2416531" indent="0">
              <a:buNone/>
              <a:defRPr sz="1000"/>
            </a:lvl6pPr>
            <a:lvl7pPr marL="2899837" indent="0">
              <a:buNone/>
              <a:defRPr sz="1000"/>
            </a:lvl7pPr>
            <a:lvl8pPr marL="3383143" indent="0">
              <a:buNone/>
              <a:defRPr sz="1000"/>
            </a:lvl8pPr>
            <a:lvl9pPr marL="386644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221BDB-91B1-4214-836B-B38EE20517FF}" type="datetimeFigureOut">
              <a:rPr lang="en-US" smtClean="0"/>
              <a:pPr/>
              <a:t>6/26/2015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7F0C9C-4744-4385-AB89-A3D30BEC2380}" type="slidenum">
              <a:rPr lang="en-US" smtClean="0"/>
              <a:pPr/>
              <a:t>‹#›</a:t>
            </a:fld>
            <a:endParaRPr lang="en-US"/>
          </a:p>
        </p:txBody>
      </p:sp>
    </p:spTree>
    <p:extLst>
      <p:ext uri="{BB962C8B-B14F-4D97-AF65-F5344CB8AC3E}">
        <p14:creationId xmlns:p14="http://schemas.microsoft.com/office/powerpoint/2010/main" val="3908408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699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0060" y="292947"/>
            <a:ext cx="8641080" cy="1219200"/>
          </a:xfrm>
          <a:prstGeom prst="rect">
            <a:avLst/>
          </a:prstGeom>
        </p:spPr>
        <p:txBody>
          <a:bodyPr vert="horz" lIns="96661" tIns="48331" rIns="96661" bIns="4833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80060" y="1706880"/>
            <a:ext cx="8641080" cy="4827694"/>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80060" y="6780107"/>
            <a:ext cx="2240280" cy="389467"/>
          </a:xfrm>
          <a:prstGeom prst="rect">
            <a:avLst/>
          </a:prstGeom>
        </p:spPr>
        <p:txBody>
          <a:bodyPr vert="horz" lIns="96661" tIns="48331" rIns="96661" bIns="48331" rtlCol="0" anchor="ctr"/>
          <a:lstStyle>
            <a:lvl1pPr algn="l">
              <a:defRPr sz="1300">
                <a:solidFill>
                  <a:schemeClr val="tx1">
                    <a:tint val="75000"/>
                  </a:schemeClr>
                </a:solidFill>
              </a:defRPr>
            </a:lvl1pPr>
          </a:lstStyle>
          <a:p>
            <a:fld id="{E9221BDB-91B1-4214-836B-B38EE20517FF}" type="datetimeFigureOut">
              <a:rPr lang="en-US" smtClean="0"/>
              <a:pPr/>
              <a:t>6/26/2015</a:t>
            </a:fld>
            <a:endParaRPr lang="en-US"/>
          </a:p>
        </p:txBody>
      </p:sp>
      <p:sp>
        <p:nvSpPr>
          <p:cNvPr id="5" name="Footer Placeholder 4"/>
          <p:cNvSpPr>
            <a:spLocks noGrp="1"/>
          </p:cNvSpPr>
          <p:nvPr>
            <p:ph type="ftr" sz="quarter" idx="3"/>
          </p:nvPr>
        </p:nvSpPr>
        <p:spPr>
          <a:xfrm>
            <a:off x="3280410" y="6780107"/>
            <a:ext cx="3040380" cy="389467"/>
          </a:xfrm>
          <a:prstGeom prst="rect">
            <a:avLst/>
          </a:prstGeom>
        </p:spPr>
        <p:txBody>
          <a:bodyPr vert="horz" lIns="96661" tIns="48331" rIns="96661" bIns="48331"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880860" y="6780107"/>
            <a:ext cx="2240280" cy="389467"/>
          </a:xfrm>
          <a:prstGeom prst="rect">
            <a:avLst/>
          </a:prstGeom>
        </p:spPr>
        <p:txBody>
          <a:bodyPr vert="horz" lIns="96661" tIns="48331" rIns="96661" bIns="48331" rtlCol="0" anchor="ctr"/>
          <a:lstStyle>
            <a:lvl1pPr algn="r">
              <a:defRPr sz="1300">
                <a:solidFill>
                  <a:schemeClr val="tx1">
                    <a:tint val="75000"/>
                  </a:schemeClr>
                </a:solidFill>
              </a:defRPr>
            </a:lvl1pPr>
          </a:lstStyle>
          <a:p>
            <a:fld id="{787F0C9C-4744-4385-AB89-A3D30BEC2380}" type="slidenum">
              <a:rPr lang="en-US" smtClean="0"/>
              <a:pPr/>
              <a:t>‹#›</a:t>
            </a:fld>
            <a:endParaRPr lang="en-US"/>
          </a:p>
        </p:txBody>
      </p:sp>
    </p:spTree>
    <p:extLst>
      <p:ext uri="{BB962C8B-B14F-4D97-AF65-F5344CB8AC3E}">
        <p14:creationId xmlns:p14="http://schemas.microsoft.com/office/powerpoint/2010/main" val="464088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66612" rtl="0" eaLnBrk="1" latinLnBrk="0" hangingPunct="1">
        <a:spcBef>
          <a:spcPct val="0"/>
        </a:spcBef>
        <a:buNone/>
        <a:defRPr sz="4700" kern="1200">
          <a:solidFill>
            <a:schemeClr val="tx1"/>
          </a:solidFill>
          <a:latin typeface="+mj-lt"/>
          <a:ea typeface="+mj-ea"/>
          <a:cs typeface="+mj-cs"/>
        </a:defRPr>
      </a:lvl1pPr>
    </p:titleStyle>
    <p:bodyStyle>
      <a:lvl1pPr marL="362480" indent="-362480" algn="l" defTabSz="966612"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1pPr>
      <a:lvl2pPr marL="785372" indent="-302066" algn="l" defTabSz="966612"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2pPr>
      <a:lvl3pPr marL="1208265" indent="-241653" algn="l" defTabSz="966612"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3pPr>
      <a:lvl4pPr marL="1691571" indent="-241653" algn="l" defTabSz="96661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4pPr>
      <a:lvl5pPr marL="2174878" indent="-241653" algn="l" defTabSz="96661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5pPr>
      <a:lvl6pPr marL="2658184" indent="-241653" algn="l" defTabSz="96661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41490" indent="-241653" algn="l" defTabSz="96661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24796" indent="-241653" algn="l" defTabSz="96661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08102" indent="-241653" algn="l" defTabSz="96661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p:bodyStyle>
    <p:otherStyle>
      <a:defPPr>
        <a:defRPr lang="en-US"/>
      </a:defPPr>
      <a:lvl1pPr marL="0" algn="l" defTabSz="966612" rtl="0" eaLnBrk="1" latinLnBrk="0" hangingPunct="1">
        <a:defRPr sz="1900" kern="1200">
          <a:solidFill>
            <a:schemeClr val="tx1"/>
          </a:solidFill>
          <a:latin typeface="+mn-lt"/>
          <a:ea typeface="+mn-ea"/>
          <a:cs typeface="+mn-cs"/>
        </a:defRPr>
      </a:lvl1pPr>
      <a:lvl2pPr marL="483306" algn="l" defTabSz="966612" rtl="0" eaLnBrk="1" latinLnBrk="0" hangingPunct="1">
        <a:defRPr sz="1900" kern="1200">
          <a:solidFill>
            <a:schemeClr val="tx1"/>
          </a:solidFill>
          <a:latin typeface="+mn-lt"/>
          <a:ea typeface="+mn-ea"/>
          <a:cs typeface="+mn-cs"/>
        </a:defRPr>
      </a:lvl2pPr>
      <a:lvl3pPr marL="966612" algn="l" defTabSz="966612" rtl="0" eaLnBrk="1" latinLnBrk="0" hangingPunct="1">
        <a:defRPr sz="1900" kern="1200">
          <a:solidFill>
            <a:schemeClr val="tx1"/>
          </a:solidFill>
          <a:latin typeface="+mn-lt"/>
          <a:ea typeface="+mn-ea"/>
          <a:cs typeface="+mn-cs"/>
        </a:defRPr>
      </a:lvl3pPr>
      <a:lvl4pPr marL="1449918" algn="l" defTabSz="966612" rtl="0" eaLnBrk="1" latinLnBrk="0" hangingPunct="1">
        <a:defRPr sz="1900" kern="1200">
          <a:solidFill>
            <a:schemeClr val="tx1"/>
          </a:solidFill>
          <a:latin typeface="+mn-lt"/>
          <a:ea typeface="+mn-ea"/>
          <a:cs typeface="+mn-cs"/>
        </a:defRPr>
      </a:lvl4pPr>
      <a:lvl5pPr marL="1933224" algn="l" defTabSz="966612" rtl="0" eaLnBrk="1" latinLnBrk="0" hangingPunct="1">
        <a:defRPr sz="1900" kern="1200">
          <a:solidFill>
            <a:schemeClr val="tx1"/>
          </a:solidFill>
          <a:latin typeface="+mn-lt"/>
          <a:ea typeface="+mn-ea"/>
          <a:cs typeface="+mn-cs"/>
        </a:defRPr>
      </a:lvl5pPr>
      <a:lvl6pPr marL="2416531" algn="l" defTabSz="966612" rtl="0" eaLnBrk="1" latinLnBrk="0" hangingPunct="1">
        <a:defRPr sz="1900" kern="1200">
          <a:solidFill>
            <a:schemeClr val="tx1"/>
          </a:solidFill>
          <a:latin typeface="+mn-lt"/>
          <a:ea typeface="+mn-ea"/>
          <a:cs typeface="+mn-cs"/>
        </a:defRPr>
      </a:lvl6pPr>
      <a:lvl7pPr marL="2899837" algn="l" defTabSz="966612" rtl="0" eaLnBrk="1" latinLnBrk="0" hangingPunct="1">
        <a:defRPr sz="1900" kern="1200">
          <a:solidFill>
            <a:schemeClr val="tx1"/>
          </a:solidFill>
          <a:latin typeface="+mn-lt"/>
          <a:ea typeface="+mn-ea"/>
          <a:cs typeface="+mn-cs"/>
        </a:defRPr>
      </a:lvl7pPr>
      <a:lvl8pPr marL="3383143" algn="l" defTabSz="966612" rtl="0" eaLnBrk="1" latinLnBrk="0" hangingPunct="1">
        <a:defRPr sz="1900" kern="1200">
          <a:solidFill>
            <a:schemeClr val="tx1"/>
          </a:solidFill>
          <a:latin typeface="+mn-lt"/>
          <a:ea typeface="+mn-ea"/>
          <a:cs typeface="+mn-cs"/>
        </a:defRPr>
      </a:lvl8pPr>
      <a:lvl9pPr marL="3866449" algn="l" defTabSz="966612"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4.tiff"/><Relationship Id="rId5" Type="http://schemas.openxmlformats.org/officeDocument/2006/relationships/slide" Target="slide12.xml"/><Relationship Id="rId4" Type="http://schemas.openxmlformats.org/officeDocument/2006/relationships/hyperlink" Target="Exploring%20external%20anatomical%20features%20of%20the%20American%20Horseshoe%20Crab%20through%20observation%20of%20molt%20specimens.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slide" Target="slide1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slide" Target="slide12.xml"/><Relationship Id="rId4" Type="http://schemas.openxmlformats.org/officeDocument/2006/relationships/hyperlink" Target="file:///G:\HSC%20teacher%20toolbox%20files\Teacher%20Tool%20Box%20start%20up%20files%20for%20Kate%205-4-15\Lesson%20plans\Limulus%20molt%20study%20lab%20activity%20lesson%20plan.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slide" Target="slide18.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hyperlink" Target="http://www.horseshoecrab.or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5.tiff"/><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8.tiff"/><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http://horseshoecrab.org/teacher-toolbox/" TargetMode="External"/><Relationship Id="rId4" Type="http://schemas.openxmlformats.org/officeDocument/2006/relationships/slide" Target="slide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slide" Target="slide6.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hyperlink" Target="Limulus%20molt%20anatomy%20lab%20study%20sheets%2011x17.pptx" TargetMode="External"/><Relationship Id="rId4" Type="http://schemas.openxmlformats.org/officeDocument/2006/relationships/slide" Target="slide8.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hyperlink" Target="International%20HSC%20Jeopardy%20lesson%20plan.docx" TargetMode="External"/><Relationship Id="rId4" Type="http://schemas.openxmlformats.org/officeDocument/2006/relationships/hyperlink" Target="International%20HSC%20Double%20Jeopardy.ppt"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International%20HSC%20Double%20Jeopardy.ppt"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779" y="5043509"/>
            <a:ext cx="1973076" cy="1973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286000" y="4946128"/>
            <a:ext cx="7191945" cy="2152833"/>
          </a:xfrm>
          <a:prstGeom prst="rect">
            <a:avLst/>
          </a:prstGeom>
        </p:spPr>
        <p:txBody>
          <a:bodyPr wrap="square">
            <a:spAutoFit/>
          </a:bodyPr>
          <a:lstStyle/>
          <a:p>
            <a:pPr algn="ctr">
              <a:lnSpc>
                <a:spcPct val="111000"/>
              </a:lnSpc>
            </a:pPr>
            <a:r>
              <a:rPr lang="en-US" sz="2000" spc="-10" dirty="0" smtClean="0">
                <a:solidFill>
                  <a:schemeClr val="bg1"/>
                </a:solidFill>
                <a:latin typeface="Calisto MT" panose="02040603050505030304" pitchFamily="18" charset="0"/>
              </a:rPr>
              <a:t>A contribution to the Education/Public Awareness session of:</a:t>
            </a:r>
          </a:p>
          <a:p>
            <a:pPr algn="ctr">
              <a:lnSpc>
                <a:spcPct val="105000"/>
              </a:lnSpc>
              <a:spcBef>
                <a:spcPts val="400"/>
              </a:spcBef>
            </a:pPr>
            <a:r>
              <a:rPr lang="en-US" sz="2100" spc="-10" dirty="0" smtClean="0">
                <a:solidFill>
                  <a:srgbClr val="FFFF00"/>
                </a:solidFill>
                <a:latin typeface="Calisto MT" panose="02040603050505030304" pitchFamily="18" charset="0"/>
              </a:rPr>
              <a:t> </a:t>
            </a:r>
            <a:r>
              <a:rPr lang="en-US" sz="2000" b="1" i="1" dirty="0" smtClean="0">
                <a:solidFill>
                  <a:srgbClr val="000099"/>
                </a:solidFill>
                <a:latin typeface="Calisto MT" panose="02040603050505030304" pitchFamily="18" charset="0"/>
              </a:rPr>
              <a:t>The Third International Workshop on Science &amp; Conservation  </a:t>
            </a:r>
          </a:p>
          <a:p>
            <a:pPr algn="ctr">
              <a:lnSpc>
                <a:spcPct val="105000"/>
              </a:lnSpc>
            </a:pPr>
            <a:r>
              <a:rPr lang="en-US" sz="2000" b="1" i="1" dirty="0" smtClean="0">
                <a:solidFill>
                  <a:srgbClr val="000099"/>
                </a:solidFill>
                <a:latin typeface="Calisto MT" panose="02040603050505030304" pitchFamily="18" charset="0"/>
              </a:rPr>
              <a:t>of Horseshoe Crabs</a:t>
            </a:r>
            <a:r>
              <a:rPr lang="en-US" sz="2000" dirty="0" smtClean="0">
                <a:solidFill>
                  <a:srgbClr val="0033CC"/>
                </a:solidFill>
                <a:latin typeface="Calisto MT" panose="02040603050505030304" pitchFamily="18" charset="0"/>
              </a:rPr>
              <a:t>,</a:t>
            </a:r>
            <a:r>
              <a:rPr lang="en-US" sz="2200" spc="-10" dirty="0" smtClean="0">
                <a:solidFill>
                  <a:srgbClr val="0033CC"/>
                </a:solidFill>
                <a:latin typeface="Calisto MT" panose="02040603050505030304" pitchFamily="18" charset="0"/>
              </a:rPr>
              <a:t>  </a:t>
            </a:r>
            <a:r>
              <a:rPr lang="en-US" sz="2000" spc="-10" dirty="0" smtClean="0">
                <a:solidFill>
                  <a:schemeClr val="bg1"/>
                </a:solidFill>
                <a:latin typeface="Calisto MT" panose="02040603050505030304" pitchFamily="18" charset="0"/>
              </a:rPr>
              <a:t>Sasebo City, Japan, June 17. 2015</a:t>
            </a:r>
          </a:p>
          <a:p>
            <a:pPr algn="ctr">
              <a:lnSpc>
                <a:spcPct val="111000"/>
              </a:lnSpc>
            </a:pPr>
            <a:endParaRPr lang="en-US" sz="1200" spc="-10" dirty="0">
              <a:latin typeface="Calisto MT" panose="02040603050505030304" pitchFamily="18" charset="0"/>
            </a:endParaRPr>
          </a:p>
          <a:p>
            <a:pPr algn="ctr">
              <a:lnSpc>
                <a:spcPct val="111000"/>
              </a:lnSpc>
            </a:pPr>
            <a:r>
              <a:rPr lang="en-US" sz="2000" spc="-10" dirty="0" smtClean="0">
                <a:latin typeface="Calisto MT" panose="02040603050505030304" pitchFamily="18" charset="0"/>
              </a:rPr>
              <a:t>By:</a:t>
            </a:r>
            <a:r>
              <a:rPr lang="en-US" sz="2100" spc="-10" dirty="0" smtClean="0">
                <a:latin typeface="Calisto MT" panose="02040603050505030304" pitchFamily="18" charset="0"/>
              </a:rPr>
              <a:t>   </a:t>
            </a:r>
            <a:r>
              <a:rPr lang="en-US" sz="2200" b="1" i="1" spc="-10" dirty="0" smtClean="0">
                <a:solidFill>
                  <a:srgbClr val="FFFF00"/>
                </a:solidFill>
                <a:latin typeface="Calisto MT" panose="02040603050505030304" pitchFamily="18" charset="0"/>
              </a:rPr>
              <a:t>Sharon Kreamer &amp; </a:t>
            </a:r>
            <a:r>
              <a:rPr lang="en-US" sz="2200" b="1" i="1" spc="-10" dirty="0" err="1" smtClean="0">
                <a:solidFill>
                  <a:srgbClr val="FFFF00"/>
                </a:solidFill>
                <a:latin typeface="Calisto MT" panose="02040603050505030304" pitchFamily="18" charset="0"/>
              </a:rPr>
              <a:t>Yiying</a:t>
            </a:r>
            <a:r>
              <a:rPr lang="en-US" sz="2200" b="1" i="1" spc="-10" dirty="0" smtClean="0">
                <a:solidFill>
                  <a:srgbClr val="FFFF00"/>
                </a:solidFill>
                <a:latin typeface="Calisto MT" panose="02040603050505030304" pitchFamily="18" charset="0"/>
              </a:rPr>
              <a:t> Sheng  </a:t>
            </a:r>
            <a:r>
              <a:rPr lang="en-US" spc="-10" dirty="0" smtClean="0">
                <a:solidFill>
                  <a:schemeClr val="bg1"/>
                </a:solidFill>
                <a:latin typeface="Calisto MT" panose="02040603050505030304" pitchFamily="18" charset="0"/>
              </a:rPr>
              <a:t>(The </a:t>
            </a:r>
            <a:r>
              <a:rPr lang="en-US" spc="-10" dirty="0" err="1" smtClean="0">
                <a:solidFill>
                  <a:schemeClr val="bg1"/>
                </a:solidFill>
                <a:latin typeface="Calisto MT" panose="02040603050505030304" pitchFamily="18" charset="0"/>
              </a:rPr>
              <a:t>Tatnall</a:t>
            </a:r>
            <a:r>
              <a:rPr lang="en-US" spc="-10" dirty="0" smtClean="0">
                <a:solidFill>
                  <a:schemeClr val="bg1"/>
                </a:solidFill>
                <a:latin typeface="Calisto MT" panose="02040603050505030304" pitchFamily="18" charset="0"/>
              </a:rPr>
              <a:t> School) </a:t>
            </a:r>
            <a:r>
              <a:rPr lang="en-US" spc="-10" dirty="0">
                <a:solidFill>
                  <a:srgbClr val="FFFF00"/>
                </a:solidFill>
                <a:latin typeface="Calisto MT" panose="02040603050505030304" pitchFamily="18" charset="0"/>
              </a:rPr>
              <a:t>&amp;</a:t>
            </a:r>
            <a:r>
              <a:rPr lang="en-US" spc="-10" dirty="0" smtClean="0">
                <a:solidFill>
                  <a:schemeClr val="bg1"/>
                </a:solidFill>
                <a:latin typeface="Calisto MT" panose="02040603050505030304" pitchFamily="18" charset="0"/>
              </a:rPr>
              <a:t> </a:t>
            </a:r>
          </a:p>
          <a:p>
            <a:pPr algn="ctr">
              <a:lnSpc>
                <a:spcPct val="111000"/>
              </a:lnSpc>
            </a:pPr>
            <a:r>
              <a:rPr lang="en-US" spc="-10" dirty="0">
                <a:latin typeface="Calisto MT" panose="02040603050505030304" pitchFamily="18" charset="0"/>
              </a:rPr>
              <a:t> </a:t>
            </a:r>
            <a:r>
              <a:rPr lang="en-US" spc="-10" dirty="0" smtClean="0">
                <a:latin typeface="Calisto MT" panose="02040603050505030304" pitchFamily="18" charset="0"/>
              </a:rPr>
              <a:t>    </a:t>
            </a:r>
            <a:r>
              <a:rPr lang="en-US" sz="2200" b="1" i="1" spc="-10" dirty="0" smtClean="0">
                <a:solidFill>
                  <a:srgbClr val="FFFF00"/>
                </a:solidFill>
                <a:latin typeface="Calisto MT" panose="02040603050505030304" pitchFamily="18" charset="0"/>
              </a:rPr>
              <a:t>Gary Kreamer </a:t>
            </a:r>
            <a:r>
              <a:rPr lang="en-US" sz="2200" spc="-10" dirty="0" smtClean="0">
                <a:solidFill>
                  <a:srgbClr val="FFFF00"/>
                </a:solidFill>
                <a:latin typeface="Calisto MT" panose="02040603050505030304" pitchFamily="18" charset="0"/>
              </a:rPr>
              <a:t> </a:t>
            </a:r>
            <a:r>
              <a:rPr lang="en-US" spc="-10" dirty="0" smtClean="0">
                <a:solidFill>
                  <a:schemeClr val="bg1"/>
                </a:solidFill>
                <a:latin typeface="Calisto MT" panose="02040603050505030304" pitchFamily="18" charset="0"/>
              </a:rPr>
              <a:t>(Delaware Division of Fish &amp; Wildlife)</a:t>
            </a:r>
            <a:endParaRPr lang="en-US" spc="-10" dirty="0">
              <a:solidFill>
                <a:schemeClr val="bg1"/>
              </a:solidFill>
              <a:latin typeface="Calisto MT" panose="02040603050505030304" pitchFamily="18" charset="0"/>
            </a:endParaRPr>
          </a:p>
        </p:txBody>
      </p:sp>
      <p:sp>
        <p:nvSpPr>
          <p:cNvPr id="3" name="Rectangle 2"/>
          <p:cNvSpPr/>
          <p:nvPr/>
        </p:nvSpPr>
        <p:spPr>
          <a:xfrm>
            <a:off x="51117" y="217092"/>
            <a:ext cx="2438400" cy="4678204"/>
          </a:xfrm>
          <a:prstGeom prst="rect">
            <a:avLst/>
          </a:prstGeom>
        </p:spPr>
        <p:txBody>
          <a:bodyPr wrap="square">
            <a:spAutoFit/>
          </a:bodyPr>
          <a:lstStyle/>
          <a:p>
            <a:pPr algn="ctr"/>
            <a:r>
              <a:rPr lang="en-US" sz="3000" b="1" cap="small" dirty="0" smtClean="0">
                <a:solidFill>
                  <a:srgbClr val="FFFF00"/>
                </a:solidFill>
                <a:latin typeface="Calisto MT" panose="02040603050505030304" pitchFamily="18" charset="0"/>
              </a:rPr>
              <a:t> Horseshoe Crab </a:t>
            </a:r>
            <a:r>
              <a:rPr lang="en-US" sz="3000" b="1" cap="small" dirty="0">
                <a:solidFill>
                  <a:srgbClr val="FFFF00"/>
                </a:solidFill>
                <a:latin typeface="Calisto MT" panose="02040603050505030304" pitchFamily="18" charset="0"/>
              </a:rPr>
              <a:t>Teacher </a:t>
            </a:r>
            <a:r>
              <a:rPr lang="en-US" sz="3000" b="1" cap="small" dirty="0" smtClean="0">
                <a:solidFill>
                  <a:srgbClr val="FFFF00"/>
                </a:solidFill>
                <a:latin typeface="Calisto MT" panose="02040603050505030304" pitchFamily="18" charset="0"/>
              </a:rPr>
              <a:t>Toolbox</a:t>
            </a:r>
            <a:r>
              <a:rPr lang="en-US" sz="3000" b="1" dirty="0" smtClean="0">
                <a:solidFill>
                  <a:srgbClr val="FFFF00"/>
                </a:solidFill>
                <a:latin typeface="Calisto MT" panose="02040603050505030304" pitchFamily="18" charset="0"/>
              </a:rPr>
              <a:t> </a:t>
            </a:r>
          </a:p>
          <a:p>
            <a:pPr algn="ctr"/>
            <a:endParaRPr lang="en-US" sz="1000" dirty="0" smtClean="0">
              <a:latin typeface="Calisto MT" panose="02040603050505030304" pitchFamily="18" charset="0"/>
            </a:endParaRPr>
          </a:p>
          <a:p>
            <a:pPr algn="ctr"/>
            <a:r>
              <a:rPr lang="en-US" sz="2400" dirty="0" smtClean="0">
                <a:solidFill>
                  <a:schemeClr val="bg1"/>
                </a:solidFill>
                <a:latin typeface="Calisto MT" panose="02040603050505030304" pitchFamily="18" charset="0"/>
              </a:rPr>
              <a:t>a new on-line platform for </a:t>
            </a:r>
            <a:r>
              <a:rPr lang="en-US" sz="2400" dirty="0">
                <a:solidFill>
                  <a:schemeClr val="bg1"/>
                </a:solidFill>
                <a:latin typeface="Calisto MT" panose="02040603050505030304" pitchFamily="18" charset="0"/>
              </a:rPr>
              <a:t>g</a:t>
            </a:r>
            <a:r>
              <a:rPr lang="en-US" sz="2400" dirty="0" smtClean="0">
                <a:solidFill>
                  <a:schemeClr val="bg1"/>
                </a:solidFill>
                <a:latin typeface="Calisto MT" panose="02040603050505030304" pitchFamily="18" charset="0"/>
              </a:rPr>
              <a:t>lobal exchange         of horseshoe crab </a:t>
            </a:r>
            <a:r>
              <a:rPr lang="en-US" sz="2400" dirty="0">
                <a:solidFill>
                  <a:schemeClr val="bg1"/>
                </a:solidFill>
                <a:latin typeface="Calisto MT" panose="02040603050505030304" pitchFamily="18" charset="0"/>
              </a:rPr>
              <a:t>o</a:t>
            </a:r>
            <a:r>
              <a:rPr lang="en-US" sz="2400" dirty="0" smtClean="0">
                <a:solidFill>
                  <a:schemeClr val="bg1"/>
                </a:solidFill>
                <a:latin typeface="Calisto MT" panose="02040603050505030304" pitchFamily="18" charset="0"/>
              </a:rPr>
              <a:t>utreach </a:t>
            </a:r>
          </a:p>
          <a:p>
            <a:pPr algn="ctr"/>
            <a:r>
              <a:rPr lang="en-US" sz="2400" dirty="0" smtClean="0">
                <a:solidFill>
                  <a:schemeClr val="bg1"/>
                </a:solidFill>
                <a:latin typeface="Calisto MT" panose="02040603050505030304" pitchFamily="18" charset="0"/>
              </a:rPr>
              <a:t>&amp; </a:t>
            </a:r>
            <a:r>
              <a:rPr lang="en-US" sz="2400" dirty="0">
                <a:solidFill>
                  <a:schemeClr val="bg1"/>
                </a:solidFill>
                <a:latin typeface="Calisto MT" panose="02040603050505030304" pitchFamily="18" charset="0"/>
              </a:rPr>
              <a:t>e</a:t>
            </a:r>
            <a:r>
              <a:rPr lang="en-US" sz="2400" dirty="0" smtClean="0">
                <a:solidFill>
                  <a:schemeClr val="bg1"/>
                </a:solidFill>
                <a:latin typeface="Calisto MT" panose="02040603050505030304" pitchFamily="18" charset="0"/>
              </a:rPr>
              <a:t>ducation </a:t>
            </a:r>
            <a:r>
              <a:rPr lang="en-US" sz="2400" dirty="0">
                <a:solidFill>
                  <a:schemeClr val="bg1"/>
                </a:solidFill>
                <a:latin typeface="Calisto MT" panose="02040603050505030304" pitchFamily="18" charset="0"/>
              </a:rPr>
              <a:t>r</a:t>
            </a:r>
            <a:r>
              <a:rPr lang="en-US" sz="2400" dirty="0" smtClean="0">
                <a:solidFill>
                  <a:schemeClr val="bg1"/>
                </a:solidFill>
                <a:latin typeface="Calisto MT" panose="02040603050505030304" pitchFamily="18" charset="0"/>
              </a:rPr>
              <a:t>esources </a:t>
            </a:r>
            <a:endParaRPr lang="en-US" sz="2400" dirty="0">
              <a:solidFill>
                <a:schemeClr val="bg1"/>
              </a:solidFill>
              <a:latin typeface="Calisto MT" panose="020406030505050303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8579" y="411323"/>
            <a:ext cx="6566279" cy="4228994"/>
          </a:xfrm>
          <a:prstGeom prst="rect">
            <a:avLst/>
          </a:prstGeom>
        </p:spPr>
      </p:pic>
      <p:cxnSp>
        <p:nvCxnSpPr>
          <p:cNvPr id="7" name="Straight Connector 6"/>
          <p:cNvCxnSpPr/>
          <p:nvPr/>
        </p:nvCxnSpPr>
        <p:spPr>
          <a:xfrm>
            <a:off x="2638579" y="4640317"/>
            <a:ext cx="656627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20666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2" y="887012"/>
            <a:ext cx="6629398" cy="6189784"/>
          </a:xfrm>
          <a:prstGeom prst="rect">
            <a:avLst/>
          </a:prstGeom>
        </p:spPr>
      </p:pic>
      <p:sp>
        <p:nvSpPr>
          <p:cNvPr id="4" name="TextBox 3"/>
          <p:cNvSpPr txBox="1"/>
          <p:nvPr/>
        </p:nvSpPr>
        <p:spPr>
          <a:xfrm>
            <a:off x="-13138" y="152400"/>
            <a:ext cx="9614338" cy="607923"/>
          </a:xfrm>
          <a:prstGeom prst="rect">
            <a:avLst/>
          </a:prstGeom>
          <a:noFill/>
        </p:spPr>
        <p:txBody>
          <a:bodyPr wrap="square" rtlCol="0">
            <a:spAutoFit/>
          </a:bodyPr>
          <a:lstStyle/>
          <a:p>
            <a:pPr algn="ctr">
              <a:lnSpc>
                <a:spcPct val="105000"/>
              </a:lnSpc>
              <a:spcBef>
                <a:spcPts val="1500"/>
              </a:spcBef>
            </a:pPr>
            <a:r>
              <a:rPr lang="en-US" sz="3400" dirty="0" smtClean="0">
                <a:solidFill>
                  <a:srgbClr val="FFFF00"/>
                </a:solidFill>
                <a:latin typeface="Calisto MT" panose="02040603050505030304" pitchFamily="18" charset="0"/>
              </a:rPr>
              <a:t>Other Educational Materials section of Toolbox</a:t>
            </a:r>
          </a:p>
        </p:txBody>
      </p:sp>
      <p:sp>
        <p:nvSpPr>
          <p:cNvPr id="5" name="TextBox 4"/>
          <p:cNvSpPr txBox="1"/>
          <p:nvPr/>
        </p:nvSpPr>
        <p:spPr>
          <a:xfrm>
            <a:off x="6970986" y="936654"/>
            <a:ext cx="2514600" cy="6140142"/>
          </a:xfrm>
          <a:prstGeom prst="rect">
            <a:avLst/>
          </a:prstGeom>
          <a:noFill/>
        </p:spPr>
        <p:txBody>
          <a:bodyPr wrap="square" rtlCol="0">
            <a:spAutoFit/>
          </a:bodyPr>
          <a:lstStyle/>
          <a:p>
            <a:pPr algn="ctr">
              <a:lnSpc>
                <a:spcPct val="105000"/>
              </a:lnSpc>
              <a:spcBef>
                <a:spcPts val="1800"/>
              </a:spcBef>
            </a:pPr>
            <a:r>
              <a:rPr lang="en-US" sz="2400" dirty="0" smtClean="0">
                <a:solidFill>
                  <a:schemeClr val="bg1"/>
                </a:solidFill>
                <a:latin typeface="Calisto MT" panose="02040603050505030304" pitchFamily="18" charset="0"/>
              </a:rPr>
              <a:t>This section of the Toolbox serves as a   catch-all for various other kinds of HSC education resources     worth sharing.</a:t>
            </a:r>
          </a:p>
          <a:p>
            <a:pPr algn="ctr">
              <a:lnSpc>
                <a:spcPct val="105000"/>
              </a:lnSpc>
              <a:spcBef>
                <a:spcPts val="1800"/>
              </a:spcBef>
            </a:pPr>
            <a:r>
              <a:rPr lang="en-US" sz="2400" dirty="0" smtClean="0">
                <a:solidFill>
                  <a:schemeClr val="bg1"/>
                </a:solidFill>
                <a:latin typeface="Calisto MT" panose="02040603050505030304" pitchFamily="18" charset="0"/>
              </a:rPr>
              <a:t> This may include children’s books, brochures, fact sheets, posters    or assorted other print materials.</a:t>
            </a:r>
          </a:p>
        </p:txBody>
      </p:sp>
    </p:spTree>
    <p:extLst>
      <p:ext uri="{BB962C8B-B14F-4D97-AF65-F5344CB8AC3E}">
        <p14:creationId xmlns:p14="http://schemas.microsoft.com/office/powerpoint/2010/main" val="35963238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096" y="94903"/>
            <a:ext cx="7982700" cy="593239"/>
          </a:xfrm>
          <a:prstGeom prst="rect">
            <a:avLst/>
          </a:prstGeom>
          <a:noFill/>
        </p:spPr>
        <p:txBody>
          <a:bodyPr wrap="square" rtlCol="0">
            <a:spAutoFit/>
          </a:bodyPr>
          <a:lstStyle/>
          <a:p>
            <a:pPr algn="ctr">
              <a:lnSpc>
                <a:spcPct val="105000"/>
              </a:lnSpc>
              <a:spcBef>
                <a:spcPts val="1500"/>
              </a:spcBef>
            </a:pPr>
            <a:r>
              <a:rPr lang="en-US" sz="3300" dirty="0" smtClean="0">
                <a:solidFill>
                  <a:srgbClr val="FFFF00"/>
                </a:solidFill>
                <a:latin typeface="Calisto MT" panose="02040603050505030304" pitchFamily="18" charset="0"/>
              </a:rPr>
              <a:t>Downloading Toolbox materials is easy …</a:t>
            </a:r>
          </a:p>
        </p:txBody>
      </p:sp>
      <p:sp>
        <p:nvSpPr>
          <p:cNvPr id="3" name="TextBox 2"/>
          <p:cNvSpPr txBox="1"/>
          <p:nvPr/>
        </p:nvSpPr>
        <p:spPr>
          <a:xfrm>
            <a:off x="6400840" y="1524000"/>
            <a:ext cx="3184446" cy="1200329"/>
          </a:xfrm>
          <a:prstGeom prst="rect">
            <a:avLst/>
          </a:prstGeom>
          <a:noFill/>
        </p:spPr>
        <p:txBody>
          <a:bodyPr wrap="square" rtlCol="0">
            <a:spAutoFit/>
          </a:bodyPr>
          <a:lstStyle/>
          <a:p>
            <a:pPr algn="ctr">
              <a:spcBef>
                <a:spcPts val="1800"/>
              </a:spcBef>
            </a:pPr>
            <a:r>
              <a:rPr lang="en-US" sz="2400" dirty="0" smtClean="0">
                <a:solidFill>
                  <a:schemeClr val="bg1"/>
                </a:solidFill>
                <a:latin typeface="Calisto MT" panose="02040603050505030304" pitchFamily="18" charset="0"/>
              </a:rPr>
              <a:t>To access an item for download, simply click on the title line link.</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228" y="762000"/>
            <a:ext cx="6125091" cy="6258606"/>
          </a:xfrm>
          <a:prstGeom prst="rect">
            <a:avLst/>
          </a:prstGeom>
        </p:spPr>
      </p:pic>
      <p:sp>
        <p:nvSpPr>
          <p:cNvPr id="10" name="Rounded Rectangle 9">
            <a:hlinkClick r:id="rId4" action="ppaction://hlinkfile"/>
          </p:cNvPr>
          <p:cNvSpPr/>
          <p:nvPr/>
        </p:nvSpPr>
        <p:spPr>
          <a:xfrm>
            <a:off x="1583121" y="4267200"/>
            <a:ext cx="1541079" cy="60960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411451" y="2939143"/>
            <a:ext cx="3116223" cy="1200329"/>
          </a:xfrm>
          <a:prstGeom prst="rect">
            <a:avLst/>
          </a:prstGeom>
          <a:noFill/>
        </p:spPr>
        <p:txBody>
          <a:bodyPr wrap="square" rtlCol="0">
            <a:spAutoFit/>
          </a:bodyPr>
          <a:lstStyle/>
          <a:p>
            <a:pPr algn="ctr">
              <a:spcBef>
                <a:spcPts val="1800"/>
              </a:spcBef>
            </a:pPr>
            <a:r>
              <a:rPr lang="en-US" sz="2400" b="1" dirty="0" smtClean="0">
                <a:solidFill>
                  <a:srgbClr val="FFFF00"/>
                </a:solidFill>
                <a:latin typeface="Calisto MT" panose="02040603050505030304" pitchFamily="18" charset="0"/>
              </a:rPr>
              <a:t>pdfs</a:t>
            </a:r>
            <a:r>
              <a:rPr lang="en-US" sz="2400" dirty="0" smtClean="0">
                <a:solidFill>
                  <a:schemeClr val="bg1"/>
                </a:solidFill>
                <a:latin typeface="Calisto MT" panose="02040603050505030304" pitchFamily="18" charset="0"/>
              </a:rPr>
              <a:t> (e.g. </a:t>
            </a:r>
            <a:r>
              <a:rPr lang="en-US" sz="2400" dirty="0" smtClean="0">
                <a:solidFill>
                  <a:srgbClr val="C00000"/>
                </a:solidFill>
                <a:latin typeface="Calisto MT" panose="02040603050505030304" pitchFamily="18" charset="0"/>
              </a:rPr>
              <a:t>red circled         </a:t>
            </a:r>
            <a:r>
              <a:rPr lang="en-US" sz="2400" dirty="0" smtClean="0">
                <a:solidFill>
                  <a:schemeClr val="bg1"/>
                </a:solidFill>
                <a:latin typeface="Calisto MT" panose="02040603050505030304" pitchFamily="18" charset="0"/>
              </a:rPr>
              <a:t>item at left) open directly to the file.</a:t>
            </a:r>
          </a:p>
        </p:txBody>
      </p:sp>
      <p:sp>
        <p:nvSpPr>
          <p:cNvPr id="12" name="TextBox 11"/>
          <p:cNvSpPr txBox="1"/>
          <p:nvPr/>
        </p:nvSpPr>
        <p:spPr>
          <a:xfrm>
            <a:off x="6465270" y="4361093"/>
            <a:ext cx="3008586" cy="2677656"/>
          </a:xfrm>
          <a:prstGeom prst="rect">
            <a:avLst/>
          </a:prstGeom>
          <a:noFill/>
        </p:spPr>
        <p:txBody>
          <a:bodyPr wrap="square" rtlCol="0">
            <a:spAutoFit/>
          </a:bodyPr>
          <a:lstStyle/>
          <a:p>
            <a:pPr algn="ctr">
              <a:spcBef>
                <a:spcPts val="1800"/>
              </a:spcBef>
            </a:pPr>
            <a:r>
              <a:rPr lang="en-US" sz="2400" dirty="0" smtClean="0">
                <a:solidFill>
                  <a:schemeClr val="bg1"/>
                </a:solidFill>
                <a:latin typeface="Calisto MT" panose="02040603050505030304" pitchFamily="18" charset="0"/>
              </a:rPr>
              <a:t> Clicking on an item that was submitted in </a:t>
            </a:r>
            <a:r>
              <a:rPr lang="en-US" sz="2400" b="1" dirty="0" smtClean="0">
                <a:solidFill>
                  <a:srgbClr val="FFFF00"/>
                </a:solidFill>
                <a:latin typeface="Calisto MT" panose="02040603050505030304" pitchFamily="18" charset="0"/>
              </a:rPr>
              <a:t>Word</a:t>
            </a:r>
            <a:r>
              <a:rPr lang="en-US" sz="2400" dirty="0" smtClean="0">
                <a:solidFill>
                  <a:schemeClr val="bg1"/>
                </a:solidFill>
                <a:latin typeface="Calisto MT" panose="02040603050505030304" pitchFamily="18" charset="0"/>
              </a:rPr>
              <a:t> or </a:t>
            </a:r>
            <a:r>
              <a:rPr lang="en-US" sz="2400" b="1" dirty="0" err="1" smtClean="0">
                <a:solidFill>
                  <a:srgbClr val="FFFF00"/>
                </a:solidFill>
                <a:latin typeface="Calisto MT" panose="02040603050505030304" pitchFamily="18" charset="0"/>
              </a:rPr>
              <a:t>ppt</a:t>
            </a:r>
            <a:r>
              <a:rPr lang="en-US" sz="2400" dirty="0" smtClean="0">
                <a:solidFill>
                  <a:schemeClr val="bg1"/>
                </a:solidFill>
                <a:latin typeface="Calisto MT" panose="02040603050505030304" pitchFamily="18" charset="0"/>
              </a:rPr>
              <a:t> format (</a:t>
            </a:r>
            <a:r>
              <a:rPr lang="en-US" sz="2400" dirty="0" smtClean="0">
                <a:solidFill>
                  <a:srgbClr val="0033CC"/>
                </a:solidFill>
                <a:latin typeface="Calisto MT" panose="02040603050505030304" pitchFamily="18" charset="0"/>
              </a:rPr>
              <a:t>blue-circled </a:t>
            </a:r>
            <a:r>
              <a:rPr lang="en-US" sz="2400" dirty="0" smtClean="0">
                <a:solidFill>
                  <a:schemeClr val="bg1"/>
                </a:solidFill>
                <a:latin typeface="Calisto MT" panose="02040603050505030304" pitchFamily="18" charset="0"/>
              </a:rPr>
              <a:t>item</a:t>
            </a:r>
            <a:r>
              <a:rPr lang="en-US" sz="2400" dirty="0" smtClean="0">
                <a:solidFill>
                  <a:srgbClr val="0033CC"/>
                </a:solidFill>
                <a:latin typeface="Calisto MT" panose="02040603050505030304" pitchFamily="18" charset="0"/>
              </a:rPr>
              <a:t> </a:t>
            </a:r>
            <a:r>
              <a:rPr lang="en-US" sz="2400" dirty="0" smtClean="0">
                <a:solidFill>
                  <a:schemeClr val="bg1"/>
                </a:solidFill>
                <a:latin typeface="Calisto MT" panose="02040603050505030304" pitchFamily="18" charset="0"/>
              </a:rPr>
              <a:t>at left) results in a pop-up choice box for opening or saving file </a:t>
            </a:r>
          </a:p>
        </p:txBody>
      </p:sp>
      <p:sp>
        <p:nvSpPr>
          <p:cNvPr id="13" name="Rounded Rectangle 12">
            <a:hlinkClick r:id="rId5" action="ppaction://hlinksldjump"/>
          </p:cNvPr>
          <p:cNvSpPr/>
          <p:nvPr/>
        </p:nvSpPr>
        <p:spPr>
          <a:xfrm>
            <a:off x="1559473" y="5634037"/>
            <a:ext cx="1564727" cy="1071563"/>
          </a:xfrm>
          <a:prstGeom prst="roundRect">
            <a:avLst/>
          </a:prstGeom>
          <a:noFill/>
          <a:ln w="28575">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6201" y="137785"/>
            <a:ext cx="1715290" cy="1262943"/>
          </a:xfrm>
          <a:prstGeom prst="rect">
            <a:avLst/>
          </a:prstGeom>
        </p:spPr>
      </p:pic>
    </p:spTree>
    <p:extLst>
      <p:ext uri="{BB962C8B-B14F-4D97-AF65-F5344CB8AC3E}">
        <p14:creationId xmlns:p14="http://schemas.microsoft.com/office/powerpoint/2010/main" val="27609198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309" y="850568"/>
            <a:ext cx="8991600" cy="5225484"/>
          </a:xfrm>
          <a:prstGeom prst="rect">
            <a:avLst/>
          </a:prstGeom>
          <a:ln w="28575">
            <a:solidFill>
              <a:schemeClr val="tx1"/>
            </a:solidFill>
          </a:ln>
        </p:spPr>
      </p:pic>
      <p:sp>
        <p:nvSpPr>
          <p:cNvPr id="3" name="Rectangle 2"/>
          <p:cNvSpPr/>
          <p:nvPr/>
        </p:nvSpPr>
        <p:spPr>
          <a:xfrm>
            <a:off x="-2628" y="25401"/>
            <a:ext cx="9601200" cy="646331"/>
          </a:xfrm>
          <a:prstGeom prst="rect">
            <a:avLst/>
          </a:prstGeom>
        </p:spPr>
        <p:txBody>
          <a:bodyPr wrap="square">
            <a:spAutoFit/>
          </a:bodyPr>
          <a:lstStyle/>
          <a:p>
            <a:pPr algn="ctr"/>
            <a:r>
              <a:rPr lang="en-US" sz="3600" dirty="0" smtClean="0">
                <a:solidFill>
                  <a:srgbClr val="FFFF00"/>
                </a:solidFill>
                <a:latin typeface="Calisto MT" panose="02040603050505030304" pitchFamily="18" charset="0"/>
              </a:rPr>
              <a:t> Sample download screen for </a:t>
            </a:r>
            <a:r>
              <a:rPr lang="en-US" sz="3600" dirty="0" smtClean="0">
                <a:solidFill>
                  <a:srgbClr val="0033CC"/>
                </a:solidFill>
                <a:latin typeface="Calisto MT" panose="02040603050505030304" pitchFamily="18" charset="0"/>
              </a:rPr>
              <a:t>Word</a:t>
            </a:r>
            <a:r>
              <a:rPr lang="en-US" sz="3600" dirty="0" smtClean="0">
                <a:solidFill>
                  <a:srgbClr val="FFFF00"/>
                </a:solidFill>
                <a:latin typeface="Calisto MT" panose="02040603050505030304" pitchFamily="18" charset="0"/>
              </a:rPr>
              <a:t> or </a:t>
            </a:r>
            <a:r>
              <a:rPr lang="en-US" sz="3600" dirty="0" err="1" smtClean="0">
                <a:solidFill>
                  <a:srgbClr val="0033CC"/>
                </a:solidFill>
                <a:latin typeface="Calisto MT" panose="02040603050505030304" pitchFamily="18" charset="0"/>
              </a:rPr>
              <a:t>ppt</a:t>
            </a:r>
            <a:r>
              <a:rPr lang="en-US" sz="3600" dirty="0" smtClean="0">
                <a:solidFill>
                  <a:srgbClr val="0033CC"/>
                </a:solidFill>
                <a:latin typeface="Calisto MT" panose="02040603050505030304" pitchFamily="18" charset="0"/>
              </a:rPr>
              <a:t> </a:t>
            </a:r>
            <a:r>
              <a:rPr lang="en-US" sz="3600" dirty="0" smtClean="0">
                <a:solidFill>
                  <a:srgbClr val="FFFF00"/>
                </a:solidFill>
                <a:latin typeface="Calisto MT" panose="02040603050505030304" pitchFamily="18" charset="0"/>
              </a:rPr>
              <a:t>file </a:t>
            </a:r>
          </a:p>
        </p:txBody>
      </p:sp>
      <p:sp>
        <p:nvSpPr>
          <p:cNvPr id="4" name="TextBox 3"/>
          <p:cNvSpPr txBox="1"/>
          <p:nvPr/>
        </p:nvSpPr>
        <p:spPr>
          <a:xfrm>
            <a:off x="10509" y="6248400"/>
            <a:ext cx="9601200" cy="867930"/>
          </a:xfrm>
          <a:prstGeom prst="rect">
            <a:avLst/>
          </a:prstGeom>
          <a:noFill/>
        </p:spPr>
        <p:txBody>
          <a:bodyPr wrap="square" rtlCol="0">
            <a:spAutoFit/>
          </a:bodyPr>
          <a:lstStyle/>
          <a:p>
            <a:pPr algn="ctr">
              <a:lnSpc>
                <a:spcPct val="105000"/>
              </a:lnSpc>
              <a:spcBef>
                <a:spcPts val="1800"/>
              </a:spcBef>
            </a:pPr>
            <a:r>
              <a:rPr lang="en-US" sz="2400" b="1" u="sng" dirty="0" smtClean="0">
                <a:latin typeface="Calisto MT" panose="02040603050505030304" pitchFamily="18" charset="0"/>
              </a:rPr>
              <a:t>Please note</a:t>
            </a:r>
            <a:r>
              <a:rPr lang="en-US" sz="2400" dirty="0" smtClean="0">
                <a:solidFill>
                  <a:schemeClr val="bg1"/>
                </a:solidFill>
                <a:latin typeface="Calisto MT" panose="02040603050505030304" pitchFamily="18" charset="0"/>
              </a:rPr>
              <a:t>:  Depending on file size, your system/server speed, and concurrent ERDG website traffic, downloads can be on the slow side.</a:t>
            </a:r>
          </a:p>
        </p:txBody>
      </p:sp>
    </p:spTree>
    <p:extLst>
      <p:ext uri="{BB962C8B-B14F-4D97-AF65-F5344CB8AC3E}">
        <p14:creationId xmlns:p14="http://schemas.microsoft.com/office/powerpoint/2010/main" val="150547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323193"/>
            <a:ext cx="6368108" cy="6654210"/>
          </a:xfrm>
          <a:prstGeom prst="rect">
            <a:avLst/>
          </a:prstGeom>
        </p:spPr>
      </p:pic>
      <p:sp>
        <p:nvSpPr>
          <p:cNvPr id="5" name="TextBox 4"/>
          <p:cNvSpPr txBox="1"/>
          <p:nvPr/>
        </p:nvSpPr>
        <p:spPr>
          <a:xfrm>
            <a:off x="94239" y="316393"/>
            <a:ext cx="2779279" cy="1126462"/>
          </a:xfrm>
          <a:prstGeom prst="rect">
            <a:avLst/>
          </a:prstGeom>
          <a:noFill/>
        </p:spPr>
        <p:txBody>
          <a:bodyPr wrap="square" rtlCol="0">
            <a:spAutoFit/>
          </a:bodyPr>
          <a:lstStyle/>
          <a:p>
            <a:pPr algn="ctr">
              <a:lnSpc>
                <a:spcPct val="105000"/>
              </a:lnSpc>
              <a:spcBef>
                <a:spcPts val="1500"/>
              </a:spcBef>
            </a:pPr>
            <a:r>
              <a:rPr lang="en-US" sz="3200" dirty="0" err="1" smtClean="0">
                <a:solidFill>
                  <a:srgbClr val="FFFF00"/>
                </a:solidFill>
                <a:latin typeface="Calisto MT" panose="02040603050505030304" pitchFamily="18" charset="0"/>
              </a:rPr>
              <a:t>Searchability</a:t>
            </a:r>
            <a:r>
              <a:rPr lang="en-US" sz="3200" dirty="0" smtClean="0">
                <a:solidFill>
                  <a:srgbClr val="FFFF00"/>
                </a:solidFill>
                <a:latin typeface="Calisto MT" panose="02040603050505030304" pitchFamily="18" charset="0"/>
              </a:rPr>
              <a:t> of the Toolbox</a:t>
            </a:r>
          </a:p>
        </p:txBody>
      </p:sp>
      <p:sp>
        <p:nvSpPr>
          <p:cNvPr id="6" name="TextBox 5"/>
          <p:cNvSpPr txBox="1"/>
          <p:nvPr/>
        </p:nvSpPr>
        <p:spPr>
          <a:xfrm>
            <a:off x="42920" y="1752600"/>
            <a:ext cx="2815358" cy="2123658"/>
          </a:xfrm>
          <a:prstGeom prst="rect">
            <a:avLst/>
          </a:prstGeom>
          <a:noFill/>
        </p:spPr>
        <p:txBody>
          <a:bodyPr wrap="square" rtlCol="0">
            <a:spAutoFit/>
          </a:bodyPr>
          <a:lstStyle/>
          <a:p>
            <a:pPr algn="ctr">
              <a:spcBef>
                <a:spcPts val="1800"/>
              </a:spcBef>
            </a:pPr>
            <a:r>
              <a:rPr lang="en-US" sz="2200" dirty="0" smtClean="0">
                <a:solidFill>
                  <a:schemeClr val="bg1"/>
                </a:solidFill>
                <a:latin typeface="Calisto MT" panose="02040603050505030304" pitchFamily="18" charset="0"/>
              </a:rPr>
              <a:t>To keep it simple at this early, limited- items stage, we opted not to build in topic or keyword-based search capabilities.  </a:t>
            </a:r>
          </a:p>
        </p:txBody>
      </p:sp>
      <p:sp>
        <p:nvSpPr>
          <p:cNvPr id="8" name="Rounded Rectangle 7">
            <a:hlinkClick r:id="rId4" action="ppaction://hlinksldjump"/>
          </p:cNvPr>
          <p:cNvSpPr/>
          <p:nvPr/>
        </p:nvSpPr>
        <p:spPr>
          <a:xfrm>
            <a:off x="6038243" y="5181600"/>
            <a:ext cx="895957" cy="190500"/>
          </a:xfrm>
          <a:prstGeom prst="roundRect">
            <a:avLst/>
          </a:prstGeom>
          <a:noFill/>
          <a:ln w="28575">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760" y="4161948"/>
            <a:ext cx="2815358" cy="1107996"/>
          </a:xfrm>
          <a:prstGeom prst="rect">
            <a:avLst/>
          </a:prstGeom>
          <a:noFill/>
        </p:spPr>
        <p:txBody>
          <a:bodyPr wrap="square" rtlCol="0">
            <a:spAutoFit/>
          </a:bodyPr>
          <a:lstStyle/>
          <a:p>
            <a:pPr algn="ctr">
              <a:spcBef>
                <a:spcPts val="2000"/>
              </a:spcBef>
            </a:pPr>
            <a:r>
              <a:rPr lang="en-US" sz="2200" dirty="0" smtClean="0">
                <a:solidFill>
                  <a:schemeClr val="bg1"/>
                </a:solidFill>
                <a:latin typeface="Calisto MT" panose="02040603050505030304" pitchFamily="18" charset="0"/>
              </a:rPr>
              <a:t>As content grows,  will explore avenues for </a:t>
            </a:r>
            <a:r>
              <a:rPr lang="en-US" sz="2200" spc="-20" dirty="0" smtClean="0">
                <a:solidFill>
                  <a:schemeClr val="bg1"/>
                </a:solidFill>
                <a:latin typeface="Calisto MT" panose="02040603050505030304" pitchFamily="18" charset="0"/>
              </a:rPr>
              <a:t>adding this in.</a:t>
            </a:r>
          </a:p>
        </p:txBody>
      </p:sp>
      <p:sp>
        <p:nvSpPr>
          <p:cNvPr id="9" name="TextBox 8"/>
          <p:cNvSpPr txBox="1"/>
          <p:nvPr/>
        </p:nvSpPr>
        <p:spPr>
          <a:xfrm>
            <a:off x="137679" y="5530853"/>
            <a:ext cx="2605521" cy="1446550"/>
          </a:xfrm>
          <a:prstGeom prst="rect">
            <a:avLst/>
          </a:prstGeom>
          <a:noFill/>
        </p:spPr>
        <p:txBody>
          <a:bodyPr wrap="square" rtlCol="0">
            <a:spAutoFit/>
          </a:bodyPr>
          <a:lstStyle/>
          <a:p>
            <a:pPr algn="ctr">
              <a:spcBef>
                <a:spcPts val="2000"/>
              </a:spcBef>
            </a:pPr>
            <a:r>
              <a:rPr lang="en-US" sz="2200" dirty="0" smtClean="0">
                <a:solidFill>
                  <a:schemeClr val="bg1"/>
                </a:solidFill>
                <a:latin typeface="Calisto MT" panose="02040603050505030304" pitchFamily="18" charset="0"/>
              </a:rPr>
              <a:t>Meantime, one can use ‘</a:t>
            </a:r>
            <a:r>
              <a:rPr lang="en-US" sz="2200" dirty="0" smtClean="0">
                <a:solidFill>
                  <a:srgbClr val="0033CC"/>
                </a:solidFill>
                <a:latin typeface="Calisto MT" panose="02040603050505030304" pitchFamily="18" charset="0"/>
              </a:rPr>
              <a:t>TAGS</a:t>
            </a:r>
            <a:r>
              <a:rPr lang="en-US" sz="2200" dirty="0" smtClean="0">
                <a:solidFill>
                  <a:schemeClr val="bg1"/>
                </a:solidFill>
                <a:latin typeface="Calisto MT" panose="02040603050505030304" pitchFamily="18" charset="0"/>
              </a:rPr>
              <a:t>’  feature to pull up selected lists of items. </a:t>
            </a:r>
          </a:p>
        </p:txBody>
      </p:sp>
    </p:spTree>
    <p:extLst>
      <p:ext uri="{BB962C8B-B14F-4D97-AF65-F5344CB8AC3E}">
        <p14:creationId xmlns:p14="http://schemas.microsoft.com/office/powerpoint/2010/main" val="10688488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 y="46497"/>
            <a:ext cx="9372600" cy="578043"/>
          </a:xfrm>
          <a:prstGeom prst="rect">
            <a:avLst/>
          </a:prstGeom>
          <a:noFill/>
        </p:spPr>
        <p:txBody>
          <a:bodyPr wrap="square" rtlCol="0">
            <a:spAutoFit/>
          </a:bodyPr>
          <a:lstStyle/>
          <a:p>
            <a:pPr algn="ctr">
              <a:lnSpc>
                <a:spcPct val="105000"/>
              </a:lnSpc>
              <a:spcBef>
                <a:spcPts val="1500"/>
              </a:spcBef>
            </a:pPr>
            <a:r>
              <a:rPr lang="en-US" sz="3200" dirty="0" smtClean="0">
                <a:solidFill>
                  <a:srgbClr val="FFFF00"/>
                </a:solidFill>
                <a:latin typeface="Calisto MT" panose="02040603050505030304" pitchFamily="18" charset="0"/>
              </a:rPr>
              <a:t>Results of a ‘</a:t>
            </a:r>
            <a:r>
              <a:rPr lang="en-US" sz="3200" dirty="0" smtClean="0">
                <a:solidFill>
                  <a:srgbClr val="0033CC"/>
                </a:solidFill>
                <a:latin typeface="Calisto MT" panose="02040603050505030304" pitchFamily="18" charset="0"/>
              </a:rPr>
              <a:t>TAG</a:t>
            </a:r>
            <a:r>
              <a:rPr lang="en-US" sz="3200" dirty="0" smtClean="0">
                <a:solidFill>
                  <a:srgbClr val="FFFF00"/>
                </a:solidFill>
                <a:latin typeface="Calisto MT" panose="02040603050505030304" pitchFamily="18" charset="0"/>
              </a:rPr>
              <a:t>’ Search for </a:t>
            </a:r>
            <a:r>
              <a:rPr lang="en-US" sz="3200" dirty="0" smtClean="0">
                <a:solidFill>
                  <a:srgbClr val="0033CC"/>
                </a:solidFill>
                <a:latin typeface="Calisto MT" panose="02040603050505030304" pitchFamily="18" charset="0"/>
              </a:rPr>
              <a:t>grade 7-12 </a:t>
            </a:r>
            <a:r>
              <a:rPr lang="en-US" sz="3200" dirty="0" smtClean="0">
                <a:solidFill>
                  <a:srgbClr val="FFFF00"/>
                </a:solidFill>
                <a:latin typeface="Calisto MT" panose="02040603050505030304" pitchFamily="18" charset="0"/>
              </a:rPr>
              <a:t>materials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456" y="656071"/>
            <a:ext cx="8971944" cy="6238070"/>
          </a:xfrm>
          <a:prstGeom prst="rect">
            <a:avLst/>
          </a:prstGeom>
        </p:spPr>
      </p:pic>
    </p:spTree>
    <p:extLst>
      <p:ext uri="{BB962C8B-B14F-4D97-AF65-F5344CB8AC3E}">
        <p14:creationId xmlns:p14="http://schemas.microsoft.com/office/powerpoint/2010/main" val="37131560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799" y="678988"/>
            <a:ext cx="9182688" cy="6407611"/>
          </a:xfrm>
          <a:prstGeom prst="rect">
            <a:avLst/>
          </a:prstGeom>
        </p:spPr>
      </p:pic>
      <p:cxnSp>
        <p:nvCxnSpPr>
          <p:cNvPr id="12" name="Straight Connector 11"/>
          <p:cNvCxnSpPr/>
          <p:nvPr/>
        </p:nvCxnSpPr>
        <p:spPr>
          <a:xfrm>
            <a:off x="2743200" y="3505200"/>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0509" y="25401"/>
            <a:ext cx="9601200" cy="646331"/>
          </a:xfrm>
          <a:prstGeom prst="rect">
            <a:avLst/>
          </a:prstGeom>
        </p:spPr>
        <p:txBody>
          <a:bodyPr wrap="square">
            <a:spAutoFit/>
          </a:bodyPr>
          <a:lstStyle/>
          <a:p>
            <a:pPr algn="ctr"/>
            <a:r>
              <a:rPr lang="en-US" sz="3600" dirty="0" smtClean="0">
                <a:solidFill>
                  <a:srgbClr val="FFFF00"/>
                </a:solidFill>
                <a:latin typeface="Calisto MT" panose="02040603050505030304" pitchFamily="18" charset="0"/>
              </a:rPr>
              <a:t> Feeding the Toolbox … the key to its growth!  </a:t>
            </a:r>
          </a:p>
        </p:txBody>
      </p:sp>
      <p:sp>
        <p:nvSpPr>
          <p:cNvPr id="16" name="Rounded Rectangle 15">
            <a:hlinkClick r:id="rId4" action="ppaction://hlinkfile"/>
          </p:cNvPr>
          <p:cNvSpPr/>
          <p:nvPr/>
        </p:nvSpPr>
        <p:spPr>
          <a:xfrm>
            <a:off x="1260255" y="5765543"/>
            <a:ext cx="568545" cy="15240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hlinkClick r:id="rId5" action="ppaction://hlinksldjump"/>
          </p:cNvPr>
          <p:cNvSpPr/>
          <p:nvPr/>
        </p:nvSpPr>
        <p:spPr>
          <a:xfrm>
            <a:off x="2209801" y="5312228"/>
            <a:ext cx="3733800" cy="1698171"/>
          </a:xfrm>
          <a:prstGeom prst="roundRect">
            <a:avLst/>
          </a:prstGeom>
          <a:noFill/>
          <a:ln w="28575">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6172200" y="3048000"/>
            <a:ext cx="2819400" cy="3733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172200" y="3189217"/>
            <a:ext cx="2819400" cy="3415230"/>
          </a:xfrm>
          <a:prstGeom prst="rect">
            <a:avLst/>
          </a:prstGeom>
          <a:noFill/>
        </p:spPr>
        <p:txBody>
          <a:bodyPr wrap="square" rtlCol="0">
            <a:spAutoFit/>
          </a:bodyPr>
          <a:lstStyle/>
          <a:p>
            <a:pPr algn="ctr">
              <a:lnSpc>
                <a:spcPct val="96000"/>
              </a:lnSpc>
              <a:spcBef>
                <a:spcPts val="1800"/>
              </a:spcBef>
            </a:pPr>
            <a:r>
              <a:rPr lang="en-US" sz="1950" dirty="0">
                <a:solidFill>
                  <a:srgbClr val="0033CC"/>
                </a:solidFill>
                <a:latin typeface="Calisto MT" panose="02040603050505030304" pitchFamily="18" charset="0"/>
              </a:rPr>
              <a:t>Hitting “</a:t>
            </a:r>
            <a:r>
              <a:rPr lang="en-US" sz="1950" b="1" u="sng" dirty="0">
                <a:solidFill>
                  <a:schemeClr val="accent6">
                    <a:lumMod val="75000"/>
                  </a:schemeClr>
                </a:solidFill>
                <a:latin typeface="Calisto MT" panose="02040603050505030304" pitchFamily="18" charset="0"/>
              </a:rPr>
              <a:t>Click here</a:t>
            </a:r>
            <a:r>
              <a:rPr lang="en-US" sz="1950" dirty="0">
                <a:solidFill>
                  <a:srgbClr val="0033CC"/>
                </a:solidFill>
                <a:latin typeface="Calisto MT" panose="02040603050505030304" pitchFamily="18" charset="0"/>
              </a:rPr>
              <a:t>” opens up a simple form designed to capture            key elements of the submission citation. </a:t>
            </a:r>
          </a:p>
          <a:p>
            <a:pPr algn="ctr">
              <a:lnSpc>
                <a:spcPct val="96000"/>
              </a:lnSpc>
              <a:spcBef>
                <a:spcPts val="1200"/>
              </a:spcBef>
            </a:pPr>
            <a:r>
              <a:rPr lang="en-US" sz="1950" spc="-20" dirty="0" smtClean="0">
                <a:solidFill>
                  <a:srgbClr val="0033CC"/>
                </a:solidFill>
                <a:latin typeface="Calisto MT" panose="02040603050505030304" pitchFamily="18" charset="0"/>
              </a:rPr>
              <a:t>A summary  box    provides </a:t>
            </a:r>
            <a:r>
              <a:rPr lang="en-US" sz="1950" dirty="0" smtClean="0">
                <a:solidFill>
                  <a:srgbClr val="0033CC"/>
                </a:solidFill>
                <a:latin typeface="Calisto MT" panose="02040603050505030304" pitchFamily="18" charset="0"/>
              </a:rPr>
              <a:t>a capsule description of what       the listing offers</a:t>
            </a:r>
            <a:r>
              <a:rPr lang="en-US" sz="1950" dirty="0">
                <a:solidFill>
                  <a:srgbClr val="0033CC"/>
                </a:solidFill>
                <a:latin typeface="Calisto MT" panose="02040603050505030304" pitchFamily="18" charset="0"/>
              </a:rPr>
              <a:t> </a:t>
            </a:r>
            <a:r>
              <a:rPr lang="en-US" sz="1950" dirty="0" smtClean="0">
                <a:solidFill>
                  <a:srgbClr val="0033CC"/>
                </a:solidFill>
                <a:latin typeface="Calisto MT" panose="02040603050505030304" pitchFamily="18" charset="0"/>
              </a:rPr>
              <a:t>to provide preview info               for Toolbox browsers.                                                          </a:t>
            </a:r>
          </a:p>
        </p:txBody>
      </p:sp>
    </p:spTree>
    <p:extLst>
      <p:ext uri="{BB962C8B-B14F-4D97-AF65-F5344CB8AC3E}">
        <p14:creationId xmlns:p14="http://schemas.microsoft.com/office/powerpoint/2010/main" val="85822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852" y="833810"/>
            <a:ext cx="3265001" cy="6202101"/>
          </a:xfrm>
          <a:prstGeom prst="rect">
            <a:avLst/>
          </a:prstGeom>
          <a:ln w="76200">
            <a:noFill/>
          </a:ln>
        </p:spPr>
      </p:pic>
      <p:sp>
        <p:nvSpPr>
          <p:cNvPr id="3" name="Rectangle 2"/>
          <p:cNvSpPr/>
          <p:nvPr/>
        </p:nvSpPr>
        <p:spPr>
          <a:xfrm>
            <a:off x="10509" y="25401"/>
            <a:ext cx="9601200" cy="646331"/>
          </a:xfrm>
          <a:prstGeom prst="rect">
            <a:avLst/>
          </a:prstGeom>
        </p:spPr>
        <p:txBody>
          <a:bodyPr wrap="square">
            <a:spAutoFit/>
          </a:bodyPr>
          <a:lstStyle/>
          <a:p>
            <a:pPr algn="ctr"/>
            <a:r>
              <a:rPr lang="en-US" sz="3600" dirty="0" smtClean="0">
                <a:solidFill>
                  <a:srgbClr val="FFFF00"/>
                </a:solidFill>
                <a:latin typeface="Calisto MT" panose="02040603050505030304" pitchFamily="18" charset="0"/>
              </a:rPr>
              <a:t> Completing the ‘Feed the Toolbox’ process …</a:t>
            </a:r>
          </a:p>
        </p:txBody>
      </p:sp>
      <p:sp>
        <p:nvSpPr>
          <p:cNvPr id="4" name="TextBox 3"/>
          <p:cNvSpPr txBox="1"/>
          <p:nvPr/>
        </p:nvSpPr>
        <p:spPr>
          <a:xfrm>
            <a:off x="3660619" y="834662"/>
            <a:ext cx="5940581" cy="6201249"/>
          </a:xfrm>
          <a:prstGeom prst="rect">
            <a:avLst/>
          </a:prstGeom>
          <a:noFill/>
        </p:spPr>
        <p:txBody>
          <a:bodyPr wrap="square" rtlCol="0">
            <a:spAutoFit/>
          </a:bodyPr>
          <a:lstStyle/>
          <a:p>
            <a:pPr algn="ctr">
              <a:lnSpc>
                <a:spcPct val="108000"/>
              </a:lnSpc>
              <a:spcBef>
                <a:spcPts val="1800"/>
              </a:spcBef>
            </a:pPr>
            <a:r>
              <a:rPr lang="en-US" sz="2400" dirty="0" smtClean="0">
                <a:solidFill>
                  <a:schemeClr val="bg1"/>
                </a:solidFill>
                <a:latin typeface="Calisto MT" panose="02040603050505030304" pitchFamily="18" charset="0"/>
              </a:rPr>
              <a:t>The bottom part of the form captures </a:t>
            </a:r>
          </a:p>
          <a:p>
            <a:pPr algn="ctr">
              <a:lnSpc>
                <a:spcPct val="108000"/>
              </a:lnSpc>
            </a:pPr>
            <a:r>
              <a:rPr lang="en-US" sz="2400" dirty="0" smtClean="0">
                <a:solidFill>
                  <a:schemeClr val="bg1"/>
                </a:solidFill>
                <a:latin typeface="Calisto MT" panose="02040603050505030304" pitchFamily="18" charset="0"/>
              </a:rPr>
              <a:t>info on the category of materials </a:t>
            </a:r>
          </a:p>
          <a:p>
            <a:pPr algn="ctr">
              <a:lnSpc>
                <a:spcPct val="108000"/>
              </a:lnSpc>
            </a:pPr>
            <a:r>
              <a:rPr lang="en-US" sz="2400" dirty="0" smtClean="0">
                <a:solidFill>
                  <a:schemeClr val="bg1"/>
                </a:solidFill>
                <a:latin typeface="Calisto MT" panose="02040603050505030304" pitchFamily="18" charset="0"/>
              </a:rPr>
              <a:t>submitted, ages/grade levels targeted          and the language (s) communicated.</a:t>
            </a:r>
          </a:p>
          <a:p>
            <a:pPr algn="ctr">
              <a:lnSpc>
                <a:spcPct val="108000"/>
              </a:lnSpc>
              <a:spcBef>
                <a:spcPts val="2400"/>
              </a:spcBef>
            </a:pPr>
            <a:r>
              <a:rPr lang="en-US" sz="2400" dirty="0" smtClean="0">
                <a:solidFill>
                  <a:schemeClr val="bg1"/>
                </a:solidFill>
                <a:latin typeface="Calisto MT" panose="02040603050505030304" pitchFamily="18" charset="0"/>
              </a:rPr>
              <a:t>All </a:t>
            </a:r>
            <a:r>
              <a:rPr lang="en-US" sz="2400" dirty="0">
                <a:solidFill>
                  <a:schemeClr val="bg1"/>
                </a:solidFill>
                <a:latin typeface="Calisto MT" panose="02040603050505030304" pitchFamily="18" charset="0"/>
              </a:rPr>
              <a:t>fields must be filled </a:t>
            </a:r>
            <a:r>
              <a:rPr lang="en-US" sz="2400" dirty="0" smtClean="0">
                <a:solidFill>
                  <a:schemeClr val="bg1"/>
                </a:solidFill>
                <a:latin typeface="Calisto MT" panose="02040603050505030304" pitchFamily="18" charset="0"/>
              </a:rPr>
              <a:t>in </a:t>
            </a:r>
            <a:r>
              <a:rPr lang="en-US" sz="2400" dirty="0">
                <a:solidFill>
                  <a:schemeClr val="bg1"/>
                </a:solidFill>
                <a:latin typeface="Calisto MT" panose="02040603050505030304" pitchFamily="18" charset="0"/>
              </a:rPr>
              <a:t>from the scroll down form, and the file </a:t>
            </a:r>
            <a:r>
              <a:rPr lang="en-US" sz="2400" dirty="0" smtClean="0">
                <a:solidFill>
                  <a:schemeClr val="bg1"/>
                </a:solidFill>
                <a:latin typeface="Calisto MT" panose="02040603050505030304" pitchFamily="18" charset="0"/>
              </a:rPr>
              <a:t>uploaded </a:t>
            </a:r>
            <a:r>
              <a:rPr lang="en-US" sz="2400" dirty="0">
                <a:solidFill>
                  <a:schemeClr val="bg1"/>
                </a:solidFill>
                <a:latin typeface="Calisto MT" panose="02040603050505030304" pitchFamily="18" charset="0"/>
              </a:rPr>
              <a:t>to complete submission </a:t>
            </a:r>
            <a:r>
              <a:rPr lang="en-US" sz="2400" dirty="0" smtClean="0">
                <a:solidFill>
                  <a:schemeClr val="bg1"/>
                </a:solidFill>
                <a:latin typeface="Calisto MT" panose="02040603050505030304" pitchFamily="18" charset="0"/>
              </a:rPr>
              <a:t>to </a:t>
            </a:r>
            <a:r>
              <a:rPr lang="en-US" sz="2400" dirty="0">
                <a:solidFill>
                  <a:schemeClr val="bg1"/>
                </a:solidFill>
                <a:latin typeface="Calisto MT" panose="02040603050505030304" pitchFamily="18" charset="0"/>
              </a:rPr>
              <a:t>the Toolbox. </a:t>
            </a:r>
          </a:p>
          <a:p>
            <a:pPr algn="ctr">
              <a:lnSpc>
                <a:spcPct val="108000"/>
              </a:lnSpc>
              <a:spcBef>
                <a:spcPts val="2400"/>
              </a:spcBef>
            </a:pPr>
            <a:r>
              <a:rPr lang="en-US" sz="2400" dirty="0">
                <a:solidFill>
                  <a:schemeClr val="bg1"/>
                </a:solidFill>
                <a:latin typeface="Calisto MT" panose="02040603050505030304" pitchFamily="18" charset="0"/>
              </a:rPr>
              <a:t>H</a:t>
            </a:r>
            <a:r>
              <a:rPr lang="en-US" sz="2400" dirty="0" smtClean="0">
                <a:solidFill>
                  <a:schemeClr val="bg1"/>
                </a:solidFill>
                <a:latin typeface="Calisto MT" panose="02040603050505030304" pitchFamily="18" charset="0"/>
              </a:rPr>
              <a:t>itting ‘Send’ automatically emails the       file  and form to Gary &amp; Glenn for </a:t>
            </a:r>
            <a:r>
              <a:rPr lang="en-US" sz="2400" dirty="0">
                <a:solidFill>
                  <a:schemeClr val="bg1"/>
                </a:solidFill>
                <a:latin typeface="Calisto MT" panose="02040603050505030304" pitchFamily="18" charset="0"/>
              </a:rPr>
              <a:t> </a:t>
            </a:r>
            <a:r>
              <a:rPr lang="en-US" sz="2400" dirty="0" smtClean="0">
                <a:solidFill>
                  <a:schemeClr val="bg1"/>
                </a:solidFill>
                <a:latin typeface="Calisto MT" panose="02040603050505030304" pitchFamily="18" charset="0"/>
              </a:rPr>
              <a:t>          review and posting in the Toolbox.</a:t>
            </a:r>
          </a:p>
          <a:p>
            <a:pPr algn="ctr">
              <a:lnSpc>
                <a:spcPct val="108000"/>
              </a:lnSpc>
              <a:spcBef>
                <a:spcPts val="2400"/>
              </a:spcBef>
            </a:pPr>
            <a:r>
              <a:rPr lang="en-US" sz="2400" dirty="0" smtClean="0">
                <a:solidFill>
                  <a:schemeClr val="bg1"/>
                </a:solidFill>
                <a:latin typeface="Calisto MT" panose="02040603050505030304" pitchFamily="18" charset="0"/>
              </a:rPr>
              <a:t>Contributors will be notified by email once  a file has been added to the Toolbox or if problems should arise with a submission.  </a:t>
            </a:r>
          </a:p>
        </p:txBody>
      </p:sp>
      <p:sp>
        <p:nvSpPr>
          <p:cNvPr id="5" name="Rectangle 4"/>
          <p:cNvSpPr/>
          <p:nvPr/>
        </p:nvSpPr>
        <p:spPr>
          <a:xfrm>
            <a:off x="649224" y="2029968"/>
            <a:ext cx="54864" cy="45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81025" y="3505200"/>
            <a:ext cx="2771775"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0261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871198"/>
            <a:ext cx="6172200" cy="6063002"/>
          </a:xfrm>
          <a:prstGeom prst="rect">
            <a:avLst/>
          </a:prstGeom>
        </p:spPr>
      </p:pic>
      <p:sp>
        <p:nvSpPr>
          <p:cNvPr id="5" name="TextBox 4"/>
          <p:cNvSpPr txBox="1"/>
          <p:nvPr/>
        </p:nvSpPr>
        <p:spPr>
          <a:xfrm>
            <a:off x="76200" y="162138"/>
            <a:ext cx="9372600" cy="609398"/>
          </a:xfrm>
          <a:prstGeom prst="rect">
            <a:avLst/>
          </a:prstGeom>
          <a:noFill/>
        </p:spPr>
        <p:txBody>
          <a:bodyPr wrap="square" rtlCol="0">
            <a:spAutoFit/>
          </a:bodyPr>
          <a:lstStyle/>
          <a:p>
            <a:pPr algn="ctr">
              <a:lnSpc>
                <a:spcPct val="105000"/>
              </a:lnSpc>
              <a:spcBef>
                <a:spcPts val="1500"/>
              </a:spcBef>
            </a:pPr>
            <a:r>
              <a:rPr lang="en-US" sz="3200" dirty="0" smtClean="0">
                <a:solidFill>
                  <a:srgbClr val="FFFF00"/>
                </a:solidFill>
                <a:latin typeface="Calisto MT" panose="02040603050505030304" pitchFamily="18" charset="0"/>
              </a:rPr>
              <a:t>A lesson plan of particular interest to this audience</a:t>
            </a:r>
          </a:p>
        </p:txBody>
      </p:sp>
      <p:sp>
        <p:nvSpPr>
          <p:cNvPr id="8" name="Rounded Rectangle 7">
            <a:hlinkClick r:id="rId4" action="ppaction://hlinksldjump"/>
          </p:cNvPr>
          <p:cNvSpPr/>
          <p:nvPr/>
        </p:nvSpPr>
        <p:spPr>
          <a:xfrm>
            <a:off x="1600200" y="2819400"/>
            <a:ext cx="1676400" cy="83820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506029" y="842844"/>
            <a:ext cx="2971800" cy="2419124"/>
          </a:xfrm>
          <a:prstGeom prst="rect">
            <a:avLst/>
          </a:prstGeom>
        </p:spPr>
        <p:txBody>
          <a:bodyPr wrap="square">
            <a:spAutoFit/>
          </a:bodyPr>
          <a:lstStyle/>
          <a:p>
            <a:pPr algn="ctr">
              <a:lnSpc>
                <a:spcPct val="105000"/>
              </a:lnSpc>
              <a:spcBef>
                <a:spcPts val="1500"/>
              </a:spcBef>
            </a:pPr>
            <a:r>
              <a:rPr lang="en-US" sz="2400" dirty="0" smtClean="0">
                <a:solidFill>
                  <a:schemeClr val="bg1"/>
                </a:solidFill>
                <a:latin typeface="Calisto MT" panose="02040603050505030304" pitchFamily="18" charset="0"/>
              </a:rPr>
              <a:t>This lesson plan targets advanced  high school to college level students.  </a:t>
            </a:r>
          </a:p>
          <a:p>
            <a:pPr algn="ctr">
              <a:lnSpc>
                <a:spcPct val="105000"/>
              </a:lnSpc>
            </a:pPr>
            <a:r>
              <a:rPr lang="en-US" sz="2400" dirty="0" smtClean="0">
                <a:solidFill>
                  <a:schemeClr val="bg1"/>
                </a:solidFill>
                <a:latin typeface="Calisto MT" panose="02040603050505030304" pitchFamily="18" charset="0"/>
              </a:rPr>
              <a:t>As such, it provides   a two-fold focus:</a:t>
            </a:r>
            <a:endParaRPr lang="en-US" sz="1500" dirty="0" smtClean="0">
              <a:solidFill>
                <a:schemeClr val="bg1"/>
              </a:solidFill>
              <a:latin typeface="Calisto MT" panose="02040603050505030304" pitchFamily="18" charset="0"/>
            </a:endParaRPr>
          </a:p>
        </p:txBody>
      </p:sp>
      <p:sp>
        <p:nvSpPr>
          <p:cNvPr id="6" name="Rectangle 5"/>
          <p:cNvSpPr/>
          <p:nvPr/>
        </p:nvSpPr>
        <p:spPr>
          <a:xfrm>
            <a:off x="6477000" y="3320770"/>
            <a:ext cx="2971800" cy="1569660"/>
          </a:xfrm>
          <a:prstGeom prst="rect">
            <a:avLst/>
          </a:prstGeom>
        </p:spPr>
        <p:txBody>
          <a:bodyPr wrap="square">
            <a:spAutoFit/>
          </a:bodyPr>
          <a:lstStyle/>
          <a:p>
            <a:r>
              <a:rPr lang="en-US" sz="2400" dirty="0" smtClean="0">
                <a:solidFill>
                  <a:schemeClr val="bg1"/>
                </a:solidFill>
                <a:latin typeface="Calisto MT" panose="02040603050505030304" pitchFamily="18" charset="0"/>
              </a:rPr>
              <a:t>  1) guiding students  </a:t>
            </a:r>
          </a:p>
          <a:p>
            <a:r>
              <a:rPr lang="en-US" sz="2400" dirty="0">
                <a:solidFill>
                  <a:schemeClr val="bg1"/>
                </a:solidFill>
                <a:latin typeface="Calisto MT" panose="02040603050505030304" pitchFamily="18" charset="0"/>
              </a:rPr>
              <a:t> </a:t>
            </a:r>
            <a:r>
              <a:rPr lang="en-US" sz="2400" dirty="0" smtClean="0">
                <a:solidFill>
                  <a:schemeClr val="bg1"/>
                </a:solidFill>
                <a:latin typeface="Calisto MT" panose="02040603050505030304" pitchFamily="18" charset="0"/>
              </a:rPr>
              <a:t>      on how to read </a:t>
            </a:r>
          </a:p>
          <a:p>
            <a:r>
              <a:rPr lang="en-US" sz="2400" dirty="0">
                <a:solidFill>
                  <a:schemeClr val="bg1"/>
                </a:solidFill>
                <a:latin typeface="Calisto MT" panose="02040603050505030304" pitchFamily="18" charset="0"/>
              </a:rPr>
              <a:t> </a:t>
            </a:r>
            <a:r>
              <a:rPr lang="en-US" sz="2400" dirty="0" smtClean="0">
                <a:solidFill>
                  <a:schemeClr val="bg1"/>
                </a:solidFill>
                <a:latin typeface="Calisto MT" panose="02040603050505030304" pitchFamily="18" charset="0"/>
              </a:rPr>
              <a:t>      and interpret a </a:t>
            </a:r>
          </a:p>
          <a:p>
            <a:r>
              <a:rPr lang="en-US" sz="2400" dirty="0">
                <a:solidFill>
                  <a:schemeClr val="bg1"/>
                </a:solidFill>
                <a:latin typeface="Calisto MT" panose="02040603050505030304" pitchFamily="18" charset="0"/>
              </a:rPr>
              <a:t> </a:t>
            </a:r>
            <a:r>
              <a:rPr lang="en-US" sz="2400" dirty="0" smtClean="0">
                <a:solidFill>
                  <a:schemeClr val="bg1"/>
                </a:solidFill>
                <a:latin typeface="Calisto MT" panose="02040603050505030304" pitchFamily="18" charset="0"/>
              </a:rPr>
              <a:t>      scientific paper</a:t>
            </a:r>
          </a:p>
        </p:txBody>
      </p:sp>
      <p:sp>
        <p:nvSpPr>
          <p:cNvPr id="7" name="Rectangle 6"/>
          <p:cNvSpPr/>
          <p:nvPr/>
        </p:nvSpPr>
        <p:spPr>
          <a:xfrm>
            <a:off x="6477000" y="4995208"/>
            <a:ext cx="2971800" cy="1938992"/>
          </a:xfrm>
          <a:prstGeom prst="rect">
            <a:avLst/>
          </a:prstGeom>
        </p:spPr>
        <p:txBody>
          <a:bodyPr wrap="square">
            <a:spAutoFit/>
          </a:bodyPr>
          <a:lstStyle/>
          <a:p>
            <a:r>
              <a:rPr lang="en-US" sz="2400" dirty="0" smtClean="0">
                <a:solidFill>
                  <a:schemeClr val="bg1"/>
                </a:solidFill>
                <a:latin typeface="Calisto MT" panose="02040603050505030304" pitchFamily="18" charset="0"/>
              </a:rPr>
              <a:t>  2) exploring </a:t>
            </a:r>
            <a:r>
              <a:rPr lang="en-US" sz="2000" dirty="0" smtClean="0">
                <a:solidFill>
                  <a:schemeClr val="bg1"/>
                </a:solidFill>
                <a:latin typeface="Calisto MT" panose="02040603050505030304" pitchFamily="18" charset="0"/>
              </a:rPr>
              <a:t>ERDG’s  </a:t>
            </a:r>
          </a:p>
          <a:p>
            <a:r>
              <a:rPr lang="en-US" sz="2000" dirty="0">
                <a:solidFill>
                  <a:schemeClr val="bg1"/>
                </a:solidFill>
                <a:latin typeface="Calisto MT" panose="02040603050505030304" pitchFamily="18" charset="0"/>
              </a:rPr>
              <a:t> </a:t>
            </a:r>
            <a:r>
              <a:rPr lang="en-US" sz="2000" dirty="0" smtClean="0">
                <a:solidFill>
                  <a:schemeClr val="bg1"/>
                </a:solidFill>
                <a:latin typeface="Calisto MT" panose="02040603050505030304" pitchFamily="18" charset="0"/>
              </a:rPr>
              <a:t>       </a:t>
            </a:r>
            <a:r>
              <a:rPr lang="en-US" sz="2400" dirty="0" smtClean="0">
                <a:solidFill>
                  <a:schemeClr val="bg1"/>
                </a:solidFill>
                <a:latin typeface="Calisto MT" panose="02040603050505030304" pitchFamily="18" charset="0"/>
              </a:rPr>
              <a:t>comprehensive </a:t>
            </a:r>
          </a:p>
          <a:p>
            <a:r>
              <a:rPr lang="en-US" sz="2400" dirty="0">
                <a:solidFill>
                  <a:schemeClr val="bg1"/>
                </a:solidFill>
                <a:latin typeface="Calisto MT" panose="02040603050505030304" pitchFamily="18" charset="0"/>
              </a:rPr>
              <a:t> </a:t>
            </a:r>
            <a:r>
              <a:rPr lang="en-US" sz="2400" dirty="0" smtClean="0">
                <a:solidFill>
                  <a:schemeClr val="bg1"/>
                </a:solidFill>
                <a:latin typeface="Calisto MT" panose="02040603050505030304" pitchFamily="18" charset="0"/>
              </a:rPr>
              <a:t>      HSC Research </a:t>
            </a:r>
          </a:p>
          <a:p>
            <a:r>
              <a:rPr lang="en-US" sz="2400" dirty="0">
                <a:solidFill>
                  <a:schemeClr val="bg1"/>
                </a:solidFill>
                <a:latin typeface="Calisto MT" panose="02040603050505030304" pitchFamily="18" charset="0"/>
              </a:rPr>
              <a:t> </a:t>
            </a:r>
            <a:r>
              <a:rPr lang="en-US" sz="2400" dirty="0" smtClean="0">
                <a:solidFill>
                  <a:schemeClr val="bg1"/>
                </a:solidFill>
                <a:latin typeface="Calisto MT" panose="02040603050505030304" pitchFamily="18" charset="0"/>
              </a:rPr>
              <a:t>      data base as a </a:t>
            </a:r>
          </a:p>
          <a:p>
            <a:r>
              <a:rPr lang="en-US" sz="2400" dirty="0">
                <a:solidFill>
                  <a:schemeClr val="bg1"/>
                </a:solidFill>
                <a:latin typeface="Calisto MT" panose="02040603050505030304" pitchFamily="18" charset="0"/>
              </a:rPr>
              <a:t> </a:t>
            </a:r>
            <a:r>
              <a:rPr lang="en-US" sz="2400" dirty="0" smtClean="0">
                <a:solidFill>
                  <a:schemeClr val="bg1"/>
                </a:solidFill>
                <a:latin typeface="Calisto MT" panose="02040603050505030304" pitchFamily="18" charset="0"/>
              </a:rPr>
              <a:t>      source for such </a:t>
            </a:r>
            <a:endParaRPr lang="en-US" sz="2400" dirty="0">
              <a:solidFill>
                <a:schemeClr val="bg1"/>
              </a:solidFill>
              <a:latin typeface="Calisto MT" panose="02040603050505030304" pitchFamily="18" charset="0"/>
            </a:endParaRPr>
          </a:p>
        </p:txBody>
      </p:sp>
    </p:spTree>
    <p:extLst>
      <p:ext uri="{BB962C8B-B14F-4D97-AF65-F5344CB8AC3E}">
        <p14:creationId xmlns:p14="http://schemas.microsoft.com/office/powerpoint/2010/main" val="303418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657" y="104850"/>
            <a:ext cx="9372600" cy="513282"/>
          </a:xfrm>
          <a:prstGeom prst="rect">
            <a:avLst/>
          </a:prstGeom>
          <a:noFill/>
        </p:spPr>
        <p:txBody>
          <a:bodyPr wrap="square" rtlCol="0">
            <a:spAutoFit/>
          </a:bodyPr>
          <a:lstStyle/>
          <a:p>
            <a:pPr algn="ctr">
              <a:lnSpc>
                <a:spcPct val="105000"/>
              </a:lnSpc>
              <a:spcBef>
                <a:spcPts val="1500"/>
              </a:spcBef>
            </a:pPr>
            <a:r>
              <a:rPr lang="en-US" sz="2800" dirty="0" smtClean="0">
                <a:solidFill>
                  <a:srgbClr val="FFFF00"/>
                </a:solidFill>
                <a:latin typeface="Calisto MT" panose="02040603050505030304" pitchFamily="18" charset="0"/>
              </a:rPr>
              <a:t>Sample pages from ‘reading a scientific paper’ lesson plan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0"/>
            <a:ext cx="4454072" cy="6281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8486" y="794657"/>
            <a:ext cx="4481285"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68774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6686" y="191123"/>
            <a:ext cx="6079028" cy="3516168"/>
          </a:xfrm>
          <a:prstGeom prst="rect">
            <a:avLst/>
          </a:prstGeom>
          <a:ln w="19050">
            <a:solidFill>
              <a:schemeClr val="tx1"/>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1" y="3872975"/>
            <a:ext cx="5714999" cy="3319612"/>
          </a:xfrm>
          <a:prstGeom prst="rect">
            <a:avLst/>
          </a:prstGeom>
          <a:ln w="19050">
            <a:solidFill>
              <a:schemeClr val="tx1"/>
            </a:solidFill>
          </a:ln>
        </p:spPr>
      </p:pic>
      <p:sp>
        <p:nvSpPr>
          <p:cNvPr id="5" name="TextBox 4"/>
          <p:cNvSpPr txBox="1"/>
          <p:nvPr/>
        </p:nvSpPr>
        <p:spPr>
          <a:xfrm>
            <a:off x="5981700" y="3872975"/>
            <a:ext cx="3619500" cy="3025444"/>
          </a:xfrm>
          <a:prstGeom prst="rect">
            <a:avLst/>
          </a:prstGeom>
          <a:noFill/>
        </p:spPr>
        <p:txBody>
          <a:bodyPr wrap="square" rtlCol="0">
            <a:spAutoFit/>
          </a:bodyPr>
          <a:lstStyle/>
          <a:p>
            <a:pPr algn="ctr">
              <a:lnSpc>
                <a:spcPct val="103000"/>
              </a:lnSpc>
              <a:spcBef>
                <a:spcPts val="1500"/>
              </a:spcBef>
            </a:pPr>
            <a:r>
              <a:rPr lang="en-US" sz="2800" dirty="0" smtClean="0">
                <a:solidFill>
                  <a:schemeClr val="bg1"/>
                </a:solidFill>
                <a:latin typeface="Calisto MT" panose="02040603050505030304" pitchFamily="18" charset="0"/>
              </a:rPr>
              <a:t>Contributed by: </a:t>
            </a:r>
          </a:p>
          <a:p>
            <a:pPr algn="ctr">
              <a:lnSpc>
                <a:spcPct val="103000"/>
              </a:lnSpc>
              <a:spcBef>
                <a:spcPts val="600"/>
              </a:spcBef>
            </a:pPr>
            <a:r>
              <a:rPr lang="en-US" sz="3200" b="1" dirty="0" err="1" smtClean="0">
                <a:solidFill>
                  <a:srgbClr val="FFFF00"/>
                </a:solidFill>
                <a:latin typeface="Calisto MT" panose="02040603050505030304" pitchFamily="18" charset="0"/>
              </a:rPr>
              <a:t>Yiying</a:t>
            </a:r>
            <a:r>
              <a:rPr lang="en-US" sz="3200" b="1" dirty="0" smtClean="0">
                <a:solidFill>
                  <a:srgbClr val="FFFF00"/>
                </a:solidFill>
                <a:latin typeface="Calisto MT" panose="02040603050505030304" pitchFamily="18" charset="0"/>
              </a:rPr>
              <a:t> Sheng </a:t>
            </a:r>
          </a:p>
          <a:p>
            <a:pPr algn="ctr">
              <a:lnSpc>
                <a:spcPct val="103000"/>
              </a:lnSpc>
              <a:spcBef>
                <a:spcPts val="600"/>
              </a:spcBef>
            </a:pPr>
            <a:r>
              <a:rPr lang="en-US" sz="2800" dirty="0" smtClean="0">
                <a:solidFill>
                  <a:schemeClr val="bg1"/>
                </a:solidFill>
                <a:latin typeface="Calisto MT" panose="02040603050505030304" pitchFamily="18" charset="0"/>
              </a:rPr>
              <a:t>(from China)       </a:t>
            </a:r>
          </a:p>
          <a:p>
            <a:pPr algn="ctr">
              <a:lnSpc>
                <a:spcPct val="103000"/>
              </a:lnSpc>
              <a:spcBef>
                <a:spcPts val="600"/>
              </a:spcBef>
            </a:pPr>
            <a:r>
              <a:rPr lang="en-US" sz="2800" dirty="0" smtClean="0">
                <a:solidFill>
                  <a:schemeClr val="bg1"/>
                </a:solidFill>
                <a:latin typeface="Calisto MT" panose="02040603050505030304" pitchFamily="18" charset="0"/>
              </a:rPr>
              <a:t>recent graduate of   the </a:t>
            </a:r>
            <a:r>
              <a:rPr lang="en-US" sz="2800" dirty="0" err="1" smtClean="0">
                <a:solidFill>
                  <a:schemeClr val="bg1"/>
                </a:solidFill>
                <a:latin typeface="Calisto MT" panose="02040603050505030304" pitchFamily="18" charset="0"/>
              </a:rPr>
              <a:t>Tatnall</a:t>
            </a:r>
            <a:r>
              <a:rPr lang="en-US" sz="2800" dirty="0" smtClean="0">
                <a:solidFill>
                  <a:schemeClr val="bg1"/>
                </a:solidFill>
                <a:latin typeface="Calisto MT" panose="02040603050505030304" pitchFamily="18" charset="0"/>
              </a:rPr>
              <a:t> School, Wilmington, DE</a:t>
            </a:r>
          </a:p>
        </p:txBody>
      </p:sp>
      <p:sp>
        <p:nvSpPr>
          <p:cNvPr id="6" name="TextBox 5"/>
          <p:cNvSpPr txBox="1"/>
          <p:nvPr/>
        </p:nvSpPr>
        <p:spPr>
          <a:xfrm>
            <a:off x="68943" y="223780"/>
            <a:ext cx="3055257" cy="3388620"/>
          </a:xfrm>
          <a:prstGeom prst="rect">
            <a:avLst/>
          </a:prstGeom>
          <a:noFill/>
        </p:spPr>
        <p:txBody>
          <a:bodyPr wrap="square" rtlCol="0">
            <a:spAutoFit/>
          </a:bodyPr>
          <a:lstStyle/>
          <a:p>
            <a:pPr algn="ctr">
              <a:lnSpc>
                <a:spcPct val="105000"/>
              </a:lnSpc>
              <a:spcBef>
                <a:spcPts val="1500"/>
              </a:spcBef>
            </a:pPr>
            <a:r>
              <a:rPr lang="en-US" sz="3400" dirty="0" smtClean="0">
                <a:solidFill>
                  <a:srgbClr val="FFFF00"/>
                </a:solidFill>
                <a:latin typeface="Calisto MT" panose="02040603050505030304" pitchFamily="18" charset="0"/>
              </a:rPr>
              <a:t>A quick glimpse at a sample student project from use of this lesson plan</a:t>
            </a:r>
          </a:p>
        </p:txBody>
      </p:sp>
    </p:spTree>
    <p:extLst>
      <p:ext uri="{BB962C8B-B14F-4D97-AF65-F5344CB8AC3E}">
        <p14:creationId xmlns:p14="http://schemas.microsoft.com/office/powerpoint/2010/main" val="31835713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201672"/>
            <a:ext cx="3140627" cy="1155957"/>
          </a:xfrm>
          <a:prstGeom prst="rect">
            <a:avLst/>
          </a:prstGeom>
        </p:spPr>
        <p:txBody>
          <a:bodyPr wrap="square">
            <a:spAutoFit/>
          </a:bodyPr>
          <a:lstStyle/>
          <a:p>
            <a:pPr algn="ctr">
              <a:lnSpc>
                <a:spcPct val="96000"/>
              </a:lnSpc>
            </a:pPr>
            <a:r>
              <a:rPr lang="en-US" sz="3600" b="1" dirty="0" smtClean="0">
                <a:solidFill>
                  <a:srgbClr val="FFFF00"/>
                </a:solidFill>
                <a:latin typeface="Calisto MT" panose="02040603050505030304" pitchFamily="18" charset="0"/>
              </a:rPr>
              <a:t>Toolbox background </a:t>
            </a:r>
          </a:p>
        </p:txBody>
      </p:sp>
      <p:sp>
        <p:nvSpPr>
          <p:cNvPr id="4" name="TextBox 3"/>
          <p:cNvSpPr txBox="1"/>
          <p:nvPr/>
        </p:nvSpPr>
        <p:spPr>
          <a:xfrm>
            <a:off x="232049" y="1541499"/>
            <a:ext cx="2676529" cy="1279709"/>
          </a:xfrm>
          <a:prstGeom prst="rect">
            <a:avLst/>
          </a:prstGeom>
          <a:noFill/>
        </p:spPr>
        <p:txBody>
          <a:bodyPr wrap="square" rtlCol="0">
            <a:spAutoFit/>
          </a:bodyPr>
          <a:lstStyle/>
          <a:p>
            <a:pPr algn="ctr">
              <a:lnSpc>
                <a:spcPct val="105000"/>
              </a:lnSpc>
              <a:spcBef>
                <a:spcPts val="1500"/>
              </a:spcBef>
            </a:pPr>
            <a:r>
              <a:rPr lang="en-US" sz="2400" dirty="0">
                <a:solidFill>
                  <a:schemeClr val="bg1"/>
                </a:solidFill>
                <a:latin typeface="Calisto MT" panose="02040603050505030304" pitchFamily="18" charset="0"/>
              </a:rPr>
              <a:t>g</a:t>
            </a:r>
            <a:r>
              <a:rPr lang="en-US" sz="2400" dirty="0" smtClean="0">
                <a:solidFill>
                  <a:schemeClr val="bg1"/>
                </a:solidFill>
                <a:latin typeface="Calisto MT" panose="02040603050505030304" pitchFamily="18" charset="0"/>
              </a:rPr>
              <a:t>rew out of 2011 HSC conference in Hong Kong</a:t>
            </a:r>
            <a:endParaRPr lang="en-US" sz="2400" dirty="0">
              <a:solidFill>
                <a:schemeClr val="bg1"/>
              </a:solidFill>
              <a:latin typeface="Calisto MT" panose="0204060305050503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4332" y="396882"/>
            <a:ext cx="6110269" cy="4632318"/>
          </a:xfrm>
          <a:prstGeom prst="rect">
            <a:avLst/>
          </a:prstGeom>
          <a:ln w="28575">
            <a:solidFill>
              <a:schemeClr val="tx1"/>
            </a:solidFill>
          </a:ln>
        </p:spPr>
      </p:pic>
      <p:sp>
        <p:nvSpPr>
          <p:cNvPr id="5" name="Rounded Rectangle 4"/>
          <p:cNvSpPr/>
          <p:nvPr/>
        </p:nvSpPr>
        <p:spPr>
          <a:xfrm>
            <a:off x="3452815" y="2438980"/>
            <a:ext cx="5485794" cy="79406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474451" y="2438980"/>
            <a:ext cx="5470029" cy="794064"/>
          </a:xfrm>
          <a:prstGeom prst="rect">
            <a:avLst/>
          </a:prstGeom>
        </p:spPr>
        <p:txBody>
          <a:bodyPr wrap="square">
            <a:spAutoFit/>
          </a:bodyPr>
          <a:lstStyle/>
          <a:p>
            <a:pPr lvl="0" indent="-1371600" eaLnBrk="0" fontAlgn="base" hangingPunct="0">
              <a:lnSpc>
                <a:spcPct val="95000"/>
              </a:lnSpc>
              <a:spcBef>
                <a:spcPct val="0"/>
              </a:spcBef>
              <a:spcAft>
                <a:spcPct val="0"/>
              </a:spcAft>
            </a:pPr>
            <a:r>
              <a:rPr lang="en-US" sz="1600" b="1" dirty="0">
                <a:latin typeface="Calibri" pitchFamily="34" charset="0"/>
                <a:ea typeface="Calibri" pitchFamily="34" charset="0"/>
                <a:cs typeface="Times New Roman" pitchFamily="18" charset="0"/>
              </a:rPr>
              <a:t>Action:</a:t>
            </a:r>
            <a:r>
              <a:rPr lang="en-US" sz="1600" dirty="0">
                <a:solidFill>
                  <a:srgbClr val="0033CC"/>
                </a:solidFill>
                <a:latin typeface="Calibri" pitchFamily="34" charset="0"/>
                <a:ea typeface="Calibri" pitchFamily="34" charset="0"/>
                <a:cs typeface="Times New Roman" pitchFamily="18" charset="0"/>
              </a:rPr>
              <a:t>   Develop an international inventory of HSC education </a:t>
            </a:r>
            <a:endParaRPr lang="en-US" sz="1600" dirty="0" smtClean="0">
              <a:solidFill>
                <a:srgbClr val="0033CC"/>
              </a:solidFill>
              <a:latin typeface="Calibri" pitchFamily="34" charset="0"/>
              <a:ea typeface="Calibri" pitchFamily="34" charset="0"/>
              <a:cs typeface="Times New Roman" pitchFamily="18" charset="0"/>
            </a:endParaRPr>
          </a:p>
          <a:p>
            <a:pPr lvl="0" indent="-1371600" eaLnBrk="0" fontAlgn="base" hangingPunct="0">
              <a:lnSpc>
                <a:spcPct val="95000"/>
              </a:lnSpc>
              <a:spcBef>
                <a:spcPct val="0"/>
              </a:spcBef>
              <a:spcAft>
                <a:spcPct val="0"/>
              </a:spcAft>
            </a:pPr>
            <a:r>
              <a:rPr lang="en-US" sz="1600" dirty="0">
                <a:solidFill>
                  <a:srgbClr val="0033CC"/>
                </a:solidFill>
                <a:latin typeface="Calibri" pitchFamily="34" charset="0"/>
                <a:ea typeface="Calibri" pitchFamily="34" charset="0"/>
                <a:cs typeface="Times New Roman" pitchFamily="18" charset="0"/>
              </a:rPr>
              <a:t> </a:t>
            </a:r>
            <a:r>
              <a:rPr lang="en-US" sz="1600" dirty="0" smtClean="0">
                <a:solidFill>
                  <a:srgbClr val="0033CC"/>
                </a:solidFill>
                <a:latin typeface="Calibri" pitchFamily="34" charset="0"/>
                <a:ea typeface="Calibri" pitchFamily="34" charset="0"/>
                <a:cs typeface="Times New Roman" pitchFamily="18" charset="0"/>
              </a:rPr>
              <a:t>               and </a:t>
            </a:r>
            <a:r>
              <a:rPr lang="en-US" sz="1600" dirty="0">
                <a:solidFill>
                  <a:srgbClr val="0033CC"/>
                </a:solidFill>
                <a:latin typeface="Calibri" pitchFamily="34" charset="0"/>
                <a:ea typeface="Calibri" pitchFamily="34" charset="0"/>
                <a:cs typeface="Times New Roman" pitchFamily="18" charset="0"/>
              </a:rPr>
              <a:t>public awareness materials and approaches that </a:t>
            </a:r>
            <a:r>
              <a:rPr lang="en-US" sz="1600" dirty="0" smtClean="0">
                <a:solidFill>
                  <a:srgbClr val="0033CC"/>
                </a:solidFill>
                <a:latin typeface="Calibri" pitchFamily="34" charset="0"/>
                <a:ea typeface="Calibri" pitchFamily="34" charset="0"/>
                <a:cs typeface="Times New Roman" pitchFamily="18" charset="0"/>
              </a:rPr>
              <a:t> </a:t>
            </a:r>
          </a:p>
          <a:p>
            <a:pPr lvl="0" indent="-1371600" eaLnBrk="0" fontAlgn="base" hangingPunct="0">
              <a:lnSpc>
                <a:spcPct val="95000"/>
              </a:lnSpc>
              <a:spcBef>
                <a:spcPct val="0"/>
              </a:spcBef>
              <a:spcAft>
                <a:spcPct val="0"/>
              </a:spcAft>
            </a:pPr>
            <a:r>
              <a:rPr lang="en-US" sz="1600" dirty="0">
                <a:solidFill>
                  <a:srgbClr val="0033CC"/>
                </a:solidFill>
                <a:latin typeface="Calibri" pitchFamily="34" charset="0"/>
                <a:ea typeface="Calibri" pitchFamily="34" charset="0"/>
                <a:cs typeface="Times New Roman" pitchFamily="18" charset="0"/>
              </a:rPr>
              <a:t> </a:t>
            </a:r>
            <a:r>
              <a:rPr lang="en-US" sz="1600" dirty="0" smtClean="0">
                <a:solidFill>
                  <a:srgbClr val="0033CC"/>
                </a:solidFill>
                <a:latin typeface="Calibri" pitchFamily="34" charset="0"/>
                <a:ea typeface="Calibri" pitchFamily="34" charset="0"/>
                <a:cs typeface="Times New Roman" pitchFamily="18" charset="0"/>
              </a:rPr>
              <a:t>               can be </a:t>
            </a:r>
            <a:r>
              <a:rPr lang="en-US" sz="1600" dirty="0">
                <a:solidFill>
                  <a:srgbClr val="0033CC"/>
                </a:solidFill>
                <a:latin typeface="Calibri" pitchFamily="34" charset="0"/>
                <a:ea typeface="Calibri" pitchFamily="34" charset="0"/>
                <a:cs typeface="Times New Roman" pitchFamily="18" charset="0"/>
              </a:rPr>
              <a:t>shared, adapted &amp;</a:t>
            </a:r>
            <a:r>
              <a:rPr lang="en-US" sz="1600" dirty="0" smtClean="0">
                <a:solidFill>
                  <a:srgbClr val="0033CC"/>
                </a:solidFill>
                <a:latin typeface="Calibri" pitchFamily="34" charset="0"/>
                <a:ea typeface="Calibri" pitchFamily="34" charset="0"/>
                <a:cs typeface="Times New Roman" pitchFamily="18" charset="0"/>
              </a:rPr>
              <a:t> </a:t>
            </a:r>
            <a:r>
              <a:rPr lang="en-US" sz="1600" dirty="0">
                <a:solidFill>
                  <a:srgbClr val="0033CC"/>
                </a:solidFill>
                <a:latin typeface="Calibri" pitchFamily="34" charset="0"/>
                <a:ea typeface="Calibri" pitchFamily="34" charset="0"/>
                <a:cs typeface="Times New Roman" pitchFamily="18" charset="0"/>
              </a:rPr>
              <a:t>applied across all countries</a:t>
            </a:r>
          </a:p>
        </p:txBody>
      </p:sp>
      <p:sp>
        <p:nvSpPr>
          <p:cNvPr id="7" name="TextBox 6"/>
          <p:cNvSpPr txBox="1"/>
          <p:nvPr/>
        </p:nvSpPr>
        <p:spPr>
          <a:xfrm>
            <a:off x="96929" y="2945488"/>
            <a:ext cx="3019428" cy="1228734"/>
          </a:xfrm>
          <a:prstGeom prst="rect">
            <a:avLst/>
          </a:prstGeom>
          <a:noFill/>
        </p:spPr>
        <p:txBody>
          <a:bodyPr wrap="square" rtlCol="0">
            <a:spAutoFit/>
          </a:bodyPr>
          <a:lstStyle/>
          <a:p>
            <a:pPr algn="ctr">
              <a:lnSpc>
                <a:spcPct val="105000"/>
              </a:lnSpc>
              <a:spcBef>
                <a:spcPts val="1800"/>
              </a:spcBef>
            </a:pPr>
            <a:r>
              <a:rPr lang="en-US" sz="2400" dirty="0" smtClean="0">
                <a:solidFill>
                  <a:schemeClr val="bg1"/>
                </a:solidFill>
                <a:latin typeface="Calisto MT" panose="02040603050505030304" pitchFamily="18" charset="0"/>
              </a:rPr>
              <a:t>revisited at</a:t>
            </a:r>
          </a:p>
          <a:p>
            <a:pPr algn="ctr">
              <a:lnSpc>
                <a:spcPct val="105000"/>
              </a:lnSpc>
            </a:pPr>
            <a:r>
              <a:rPr lang="en-US" sz="2400" dirty="0" smtClean="0">
                <a:solidFill>
                  <a:schemeClr val="bg1"/>
                </a:solidFill>
                <a:latin typeface="Calisto MT" panose="02040603050505030304" pitchFamily="18" charset="0"/>
              </a:rPr>
              <a:t>IUCN HSC-SSG    meeting in 2014</a:t>
            </a:r>
            <a:endParaRPr lang="en-US" sz="2400" dirty="0">
              <a:solidFill>
                <a:schemeClr val="bg1"/>
              </a:solidFill>
              <a:latin typeface="Calisto MT" panose="02040603050505030304" pitchFamily="18" charset="0"/>
            </a:endParaRPr>
          </a:p>
        </p:txBody>
      </p:sp>
      <p:sp>
        <p:nvSpPr>
          <p:cNvPr id="8" name="TextBox 7"/>
          <p:cNvSpPr txBox="1"/>
          <p:nvPr/>
        </p:nvSpPr>
        <p:spPr>
          <a:xfrm>
            <a:off x="3169572" y="5436756"/>
            <a:ext cx="4098372" cy="1643527"/>
          </a:xfrm>
          <a:prstGeom prst="rect">
            <a:avLst/>
          </a:prstGeom>
          <a:noFill/>
        </p:spPr>
        <p:txBody>
          <a:bodyPr wrap="square" rtlCol="0">
            <a:spAutoFit/>
          </a:bodyPr>
          <a:lstStyle/>
          <a:p>
            <a:pPr algn="ctr">
              <a:lnSpc>
                <a:spcPct val="105000"/>
              </a:lnSpc>
              <a:spcBef>
                <a:spcPts val="1800"/>
              </a:spcBef>
            </a:pPr>
            <a:r>
              <a:rPr lang="en-US" sz="2400" dirty="0" smtClean="0">
                <a:solidFill>
                  <a:schemeClr val="bg1"/>
                </a:solidFill>
                <a:latin typeface="Calisto MT" panose="02040603050505030304" pitchFamily="18" charset="0"/>
              </a:rPr>
              <a:t>Toolbox designed &amp; launched  in 2015 by ERDG and now available for use at: </a:t>
            </a:r>
            <a:r>
              <a:rPr lang="en-US" sz="2400" dirty="0" smtClean="0">
                <a:solidFill>
                  <a:schemeClr val="bg1"/>
                </a:solidFill>
                <a:latin typeface="Calisto MT" panose="02040603050505030304" pitchFamily="18" charset="0"/>
                <a:hlinkClick r:id="rId4"/>
              </a:rPr>
              <a:t>www.horseshoecrab.org</a:t>
            </a:r>
            <a:r>
              <a:rPr lang="en-US" sz="2400" dirty="0" smtClean="0">
                <a:solidFill>
                  <a:schemeClr val="bg1"/>
                </a:solidFill>
                <a:latin typeface="Calisto MT" panose="02040603050505030304" pitchFamily="18" charset="0"/>
              </a:rPr>
              <a:t> </a:t>
            </a:r>
            <a:endParaRPr lang="en-US" sz="2400" dirty="0" smtClean="0">
              <a:latin typeface="Calisto MT" panose="02040603050505030304" pitchFamily="18" charset="0"/>
            </a:endParaRPr>
          </a:p>
        </p:txBody>
      </p:sp>
      <p:sp>
        <p:nvSpPr>
          <p:cNvPr id="10" name="TextBox 9"/>
          <p:cNvSpPr txBox="1"/>
          <p:nvPr/>
        </p:nvSpPr>
        <p:spPr>
          <a:xfrm>
            <a:off x="96929" y="4325446"/>
            <a:ext cx="3019428" cy="875753"/>
          </a:xfrm>
          <a:prstGeom prst="rect">
            <a:avLst/>
          </a:prstGeom>
          <a:noFill/>
        </p:spPr>
        <p:txBody>
          <a:bodyPr wrap="square" rtlCol="0">
            <a:spAutoFit/>
          </a:bodyPr>
          <a:lstStyle/>
          <a:p>
            <a:pPr algn="ctr">
              <a:lnSpc>
                <a:spcPct val="105000"/>
              </a:lnSpc>
              <a:spcBef>
                <a:spcPts val="1800"/>
              </a:spcBef>
            </a:pPr>
            <a:r>
              <a:rPr lang="en-US" sz="2400" dirty="0">
                <a:solidFill>
                  <a:schemeClr val="bg1"/>
                </a:solidFill>
                <a:latin typeface="Calisto MT" panose="02040603050505030304" pitchFamily="18" charset="0"/>
              </a:rPr>
              <a:t>r</a:t>
            </a:r>
            <a:r>
              <a:rPr lang="en-US" sz="2400" dirty="0" smtClean="0">
                <a:solidFill>
                  <a:schemeClr val="bg1"/>
                </a:solidFill>
                <a:latin typeface="Calisto MT" panose="02040603050505030304" pitchFamily="18" charset="0"/>
              </a:rPr>
              <a:t>esulted in funding thru Molloy College</a:t>
            </a:r>
            <a:endParaRPr lang="en-US" sz="2400" dirty="0">
              <a:solidFill>
                <a:schemeClr val="bg1"/>
              </a:solidFill>
              <a:latin typeface="Calisto MT" panose="02040603050505030304" pitchFamily="18"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8775" y="5382501"/>
            <a:ext cx="1715346" cy="1697782"/>
          </a:xfrm>
          <a:prstGeom prst="rect">
            <a:avLst/>
          </a:prstGeom>
          <a:ln w="19050">
            <a:solidFill>
              <a:schemeClr val="tx1"/>
            </a:solidFill>
          </a:ln>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403" y="5508500"/>
            <a:ext cx="2440537" cy="1500037"/>
          </a:xfrm>
          <a:prstGeom prst="rect">
            <a:avLst/>
          </a:prstGeom>
        </p:spPr>
      </p:pic>
    </p:spTree>
    <p:extLst>
      <p:ext uri="{BB962C8B-B14F-4D97-AF65-F5344CB8AC3E}">
        <p14:creationId xmlns:p14="http://schemas.microsoft.com/office/powerpoint/2010/main" val="137429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0339" y="200035"/>
            <a:ext cx="6306250" cy="3405010"/>
          </a:xfrm>
          <a:prstGeom prst="rect">
            <a:avLst/>
          </a:prstGeom>
          <a:ln w="19050">
            <a:solidFill>
              <a:schemeClr val="tx1"/>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357" y="3809998"/>
            <a:ext cx="5757686" cy="3318205"/>
          </a:xfrm>
          <a:prstGeom prst="rect">
            <a:avLst/>
          </a:prstGeom>
          <a:ln w="19050">
            <a:solidFill>
              <a:schemeClr val="tx1"/>
            </a:solidFill>
          </a:ln>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4149">
            <a:off x="6893329" y="3693598"/>
            <a:ext cx="2011450" cy="3863681"/>
          </a:xfrm>
          <a:prstGeom prst="rect">
            <a:avLst/>
          </a:prstGeom>
        </p:spPr>
      </p:pic>
      <p:sp>
        <p:nvSpPr>
          <p:cNvPr id="6" name="TextBox 5"/>
          <p:cNvSpPr txBox="1"/>
          <p:nvPr/>
        </p:nvSpPr>
        <p:spPr>
          <a:xfrm>
            <a:off x="304800" y="207292"/>
            <a:ext cx="2438400" cy="3416320"/>
          </a:xfrm>
          <a:prstGeom prst="rect">
            <a:avLst/>
          </a:prstGeom>
          <a:noFill/>
        </p:spPr>
        <p:txBody>
          <a:bodyPr wrap="square" rtlCol="0">
            <a:spAutoFit/>
          </a:bodyPr>
          <a:lstStyle/>
          <a:p>
            <a:pPr algn="ctr">
              <a:lnSpc>
                <a:spcPct val="96000"/>
              </a:lnSpc>
              <a:spcBef>
                <a:spcPts val="1800"/>
              </a:spcBef>
            </a:pPr>
            <a:r>
              <a:rPr lang="en-US" sz="2500" dirty="0" smtClean="0">
                <a:solidFill>
                  <a:schemeClr val="bg1"/>
                </a:solidFill>
                <a:latin typeface="Calisto MT" panose="02040603050505030304" pitchFamily="18" charset="0"/>
              </a:rPr>
              <a:t>Guided reading of the article using focus questions from the lesson plan give students the tools needed to get the most out of the paper  </a:t>
            </a:r>
            <a:endParaRPr lang="en-US" sz="2500" spc="-20" dirty="0" smtClean="0">
              <a:solidFill>
                <a:schemeClr val="bg1"/>
              </a:solidFill>
              <a:latin typeface="Calisto MT" panose="02040603050505030304" pitchFamily="18" charset="0"/>
            </a:endParaRPr>
          </a:p>
        </p:txBody>
      </p:sp>
    </p:spTree>
    <p:extLst>
      <p:ext uri="{BB962C8B-B14F-4D97-AF65-F5344CB8AC3E}">
        <p14:creationId xmlns:p14="http://schemas.microsoft.com/office/powerpoint/2010/main" val="13058488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4147" y="180487"/>
            <a:ext cx="6873053" cy="3858113"/>
          </a:xfrm>
          <a:prstGeom prst="rect">
            <a:avLst/>
          </a:prstGeom>
          <a:ln w="19050">
            <a:solidFill>
              <a:schemeClr val="tx1"/>
            </a:solidFill>
          </a:ln>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947" t="4790" r="24956" b="42941"/>
          <a:stretch/>
        </p:blipFill>
        <p:spPr>
          <a:xfrm>
            <a:off x="228600" y="4267200"/>
            <a:ext cx="6095999" cy="2812976"/>
          </a:xfrm>
          <a:prstGeom prst="rect">
            <a:avLst/>
          </a:prstGeom>
          <a:ln w="19050">
            <a:solidFill>
              <a:schemeClr val="tx1"/>
            </a:solidFill>
          </a:ln>
        </p:spPr>
      </p:pic>
      <p:sp>
        <p:nvSpPr>
          <p:cNvPr id="5" name="TextBox 4"/>
          <p:cNvSpPr txBox="1"/>
          <p:nvPr/>
        </p:nvSpPr>
        <p:spPr>
          <a:xfrm>
            <a:off x="1219199" y="4485293"/>
            <a:ext cx="4114800" cy="276999"/>
          </a:xfrm>
          <a:prstGeom prst="rect">
            <a:avLst/>
          </a:prstGeom>
          <a:solidFill>
            <a:schemeClr val="bg1"/>
          </a:solidFill>
        </p:spPr>
        <p:txBody>
          <a:bodyPr wrap="square" rtlCol="0">
            <a:spAutoFit/>
          </a:bodyPr>
          <a:lstStyle/>
          <a:p>
            <a:pPr algn="ctr"/>
            <a:r>
              <a:rPr lang="en-US" sz="1200" b="1" i="1" dirty="0" smtClean="0"/>
              <a:t>Works Cited</a:t>
            </a:r>
            <a:endParaRPr lang="en-US" sz="1200" b="1" i="1"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76327">
            <a:off x="333429" y="87014"/>
            <a:ext cx="2037021" cy="3947090"/>
          </a:xfrm>
          <a:prstGeom prst="rect">
            <a:avLst/>
          </a:prstGeom>
        </p:spPr>
      </p:pic>
      <p:sp>
        <p:nvSpPr>
          <p:cNvPr id="9" name="TextBox 8"/>
          <p:cNvSpPr txBox="1"/>
          <p:nvPr/>
        </p:nvSpPr>
        <p:spPr>
          <a:xfrm>
            <a:off x="6477000" y="4150194"/>
            <a:ext cx="3048000" cy="3046988"/>
          </a:xfrm>
          <a:prstGeom prst="rect">
            <a:avLst/>
          </a:prstGeom>
          <a:noFill/>
        </p:spPr>
        <p:txBody>
          <a:bodyPr wrap="square" rtlCol="0">
            <a:spAutoFit/>
          </a:bodyPr>
          <a:lstStyle/>
          <a:p>
            <a:pPr algn="ctr">
              <a:lnSpc>
                <a:spcPct val="96000"/>
              </a:lnSpc>
              <a:spcBef>
                <a:spcPts val="1800"/>
              </a:spcBef>
            </a:pPr>
            <a:r>
              <a:rPr lang="en-US" sz="2500" dirty="0" smtClean="0">
                <a:solidFill>
                  <a:schemeClr val="bg1"/>
                </a:solidFill>
                <a:latin typeface="Calisto MT" panose="02040603050505030304" pitchFamily="18" charset="0"/>
              </a:rPr>
              <a:t>Preparing and presenting the PowerPoint deepens student’s knowledge about the research while allowing classmates to learn from each other.</a:t>
            </a:r>
            <a:endParaRPr lang="en-US" sz="2500" spc="-20" dirty="0" smtClean="0">
              <a:solidFill>
                <a:schemeClr val="bg1"/>
              </a:solidFill>
              <a:latin typeface="Calisto MT" panose="02040603050505030304" pitchFamily="18" charset="0"/>
            </a:endParaRPr>
          </a:p>
        </p:txBody>
      </p:sp>
    </p:spTree>
    <p:extLst>
      <p:ext uri="{BB962C8B-B14F-4D97-AF65-F5344CB8AC3E}">
        <p14:creationId xmlns:p14="http://schemas.microsoft.com/office/powerpoint/2010/main" val="21155399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 y="45720"/>
            <a:ext cx="9372600" cy="674031"/>
          </a:xfrm>
          <a:prstGeom prst="rect">
            <a:avLst/>
          </a:prstGeom>
          <a:noFill/>
        </p:spPr>
        <p:txBody>
          <a:bodyPr wrap="square" rtlCol="0">
            <a:spAutoFit/>
          </a:bodyPr>
          <a:lstStyle/>
          <a:p>
            <a:pPr algn="ctr">
              <a:lnSpc>
                <a:spcPct val="105000"/>
              </a:lnSpc>
              <a:spcBef>
                <a:spcPts val="1500"/>
              </a:spcBef>
            </a:pPr>
            <a:r>
              <a:rPr lang="en-US" sz="3600" dirty="0" smtClean="0">
                <a:solidFill>
                  <a:srgbClr val="FFFF00"/>
                </a:solidFill>
                <a:latin typeface="Calisto MT" panose="02040603050505030304" pitchFamily="18" charset="0"/>
              </a:rPr>
              <a:t>Some closing thoughts on the HSC Toolbox</a:t>
            </a:r>
          </a:p>
        </p:txBody>
      </p:sp>
      <p:sp>
        <p:nvSpPr>
          <p:cNvPr id="6" name="TextBox 5"/>
          <p:cNvSpPr txBox="1"/>
          <p:nvPr/>
        </p:nvSpPr>
        <p:spPr>
          <a:xfrm>
            <a:off x="53954" y="758125"/>
            <a:ext cx="2799782" cy="5310813"/>
          </a:xfrm>
          <a:prstGeom prst="rect">
            <a:avLst/>
          </a:prstGeom>
          <a:noFill/>
        </p:spPr>
        <p:txBody>
          <a:bodyPr wrap="square" rtlCol="0">
            <a:spAutoFit/>
          </a:bodyPr>
          <a:lstStyle/>
          <a:p>
            <a:pPr algn="ctr">
              <a:lnSpc>
                <a:spcPct val="96000"/>
              </a:lnSpc>
              <a:spcBef>
                <a:spcPts val="1800"/>
              </a:spcBef>
            </a:pPr>
            <a:r>
              <a:rPr lang="en-US" sz="2300" dirty="0" smtClean="0">
                <a:solidFill>
                  <a:schemeClr val="bg1"/>
                </a:solidFill>
                <a:latin typeface="Calisto MT" panose="02040603050505030304" pitchFamily="18" charset="0"/>
              </a:rPr>
              <a:t>provides convenient platform for sharing HSC-</a:t>
            </a:r>
            <a:r>
              <a:rPr lang="en-US" sz="2300" dirty="0" err="1" smtClean="0">
                <a:solidFill>
                  <a:schemeClr val="bg1"/>
                </a:solidFill>
                <a:latin typeface="Calisto MT" panose="02040603050505030304" pitchFamily="18" charset="0"/>
              </a:rPr>
              <a:t>ed</a:t>
            </a:r>
            <a:r>
              <a:rPr lang="en-US" sz="2300" dirty="0" smtClean="0">
                <a:solidFill>
                  <a:schemeClr val="bg1"/>
                </a:solidFill>
                <a:latin typeface="Calisto MT" panose="02040603050505030304" pitchFamily="18" charset="0"/>
              </a:rPr>
              <a:t> resources and approaches around the world. </a:t>
            </a:r>
          </a:p>
          <a:p>
            <a:pPr algn="ctr">
              <a:lnSpc>
                <a:spcPct val="96000"/>
              </a:lnSpc>
              <a:spcBef>
                <a:spcPts val="1800"/>
              </a:spcBef>
            </a:pPr>
            <a:r>
              <a:rPr lang="en-US" sz="2300" dirty="0">
                <a:solidFill>
                  <a:schemeClr val="bg1"/>
                </a:solidFill>
                <a:latin typeface="Calisto MT" panose="02040603050505030304" pitchFamily="18" charset="0"/>
              </a:rPr>
              <a:t>s</a:t>
            </a:r>
            <a:r>
              <a:rPr lang="en-US" sz="2300" dirty="0" smtClean="0">
                <a:solidFill>
                  <a:schemeClr val="bg1"/>
                </a:solidFill>
                <a:latin typeface="Calisto MT" panose="02040603050505030304" pitchFamily="18" charset="0"/>
              </a:rPr>
              <a:t>aves time &amp; money spent “reinventing the wheel” in sharing tried-and-true approaches. </a:t>
            </a:r>
          </a:p>
          <a:p>
            <a:pPr algn="ctr">
              <a:lnSpc>
                <a:spcPct val="96000"/>
              </a:lnSpc>
              <a:spcBef>
                <a:spcPts val="1800"/>
              </a:spcBef>
            </a:pPr>
            <a:r>
              <a:rPr lang="en-US" sz="2300" dirty="0" smtClean="0">
                <a:solidFill>
                  <a:schemeClr val="bg1"/>
                </a:solidFill>
                <a:latin typeface="Calisto MT" panose="02040603050505030304" pitchFamily="18" charset="0"/>
              </a:rPr>
              <a:t>promotes adaptation of materials to different needs        and audiences   </a:t>
            </a:r>
            <a:endParaRPr lang="en-US" sz="2300" spc="-20" dirty="0" smtClean="0">
              <a:solidFill>
                <a:schemeClr val="bg1"/>
              </a:solidFill>
              <a:latin typeface="Calisto MT" panose="0204060305050503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836167"/>
            <a:ext cx="6343519" cy="5080513"/>
          </a:xfrm>
          <a:prstGeom prst="rect">
            <a:avLst/>
          </a:prstGeom>
        </p:spPr>
      </p:pic>
      <p:sp>
        <p:nvSpPr>
          <p:cNvPr id="7" name="TextBox 6"/>
          <p:cNvSpPr txBox="1"/>
          <p:nvPr/>
        </p:nvSpPr>
        <p:spPr>
          <a:xfrm>
            <a:off x="81456" y="6172200"/>
            <a:ext cx="9367344" cy="954107"/>
          </a:xfrm>
          <a:prstGeom prst="rect">
            <a:avLst/>
          </a:prstGeom>
          <a:noFill/>
        </p:spPr>
        <p:txBody>
          <a:bodyPr wrap="square" rtlCol="0">
            <a:spAutoFit/>
          </a:bodyPr>
          <a:lstStyle/>
          <a:p>
            <a:pPr algn="ctr"/>
            <a:r>
              <a:rPr lang="en-US" sz="2800" b="1" i="1" spc="20" dirty="0" smtClean="0">
                <a:solidFill>
                  <a:srgbClr val="FFFF00"/>
                </a:solidFill>
                <a:latin typeface="Calisto MT" panose="02040603050505030304" pitchFamily="18" charset="0"/>
              </a:rPr>
              <a:t>Will ultimately only be as useful as people like us make it! Please spread the word &amp; promote its use in your domain!</a:t>
            </a:r>
          </a:p>
        </p:txBody>
      </p:sp>
      <p:cxnSp>
        <p:nvCxnSpPr>
          <p:cNvPr id="8" name="Straight Connector 7"/>
          <p:cNvCxnSpPr/>
          <p:nvPr/>
        </p:nvCxnSpPr>
        <p:spPr>
          <a:xfrm>
            <a:off x="2971799" y="5954734"/>
            <a:ext cx="6327648" cy="0"/>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04816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 y="254000"/>
            <a:ext cx="9067800" cy="6730976"/>
          </a:xfrm>
          <a:prstGeom prst="rect">
            <a:avLst/>
          </a:prstGeom>
        </p:spPr>
      </p:pic>
      <p:sp>
        <p:nvSpPr>
          <p:cNvPr id="3" name="Text Box 5"/>
          <p:cNvSpPr txBox="1">
            <a:spLocks noChangeArrowheads="1"/>
          </p:cNvSpPr>
          <p:nvPr/>
        </p:nvSpPr>
        <p:spPr bwMode="auto">
          <a:xfrm>
            <a:off x="381000" y="254000"/>
            <a:ext cx="8961120" cy="733451"/>
          </a:xfrm>
          <a:prstGeom prst="rect">
            <a:avLst/>
          </a:prstGeom>
          <a:noFill/>
          <a:ln w="9525">
            <a:noFill/>
            <a:miter lim="800000"/>
            <a:headEnd/>
            <a:tailEnd/>
          </a:ln>
        </p:spPr>
        <p:txBody>
          <a:bodyPr wrap="square" lIns="95897" tIns="47965" rIns="95897" bIns="47965">
            <a:spAutoFit/>
          </a:bodyPr>
          <a:lstStyle/>
          <a:p>
            <a:pPr>
              <a:lnSpc>
                <a:spcPct val="110000"/>
              </a:lnSpc>
              <a:spcBef>
                <a:spcPct val="50000"/>
              </a:spcBef>
            </a:pPr>
            <a:r>
              <a:rPr lang="en-US" sz="4000" dirty="0" err="1" smtClean="0">
                <a:latin typeface="Comic Sans MS" pitchFamily="66" charset="0"/>
              </a:rPr>
              <a:t>Kabutogani</a:t>
            </a:r>
            <a:r>
              <a:rPr lang="en-US" sz="4000" dirty="0" smtClean="0">
                <a:latin typeface="Comic Sans MS" pitchFamily="66" charset="0"/>
              </a:rPr>
              <a:t> love … pass it on! </a:t>
            </a:r>
            <a:endParaRPr lang="en-US" sz="4000" dirty="0">
              <a:latin typeface="Comic Sans MS" pitchFamily="66" charset="0"/>
            </a:endParaRPr>
          </a:p>
        </p:txBody>
      </p:sp>
      <p:sp>
        <p:nvSpPr>
          <p:cNvPr id="4" name="Rectangle 4"/>
          <p:cNvSpPr>
            <a:spLocks noChangeArrowheads="1"/>
          </p:cNvSpPr>
          <p:nvPr/>
        </p:nvSpPr>
        <p:spPr bwMode="auto">
          <a:xfrm>
            <a:off x="6324600" y="6624800"/>
            <a:ext cx="3276600" cy="312310"/>
          </a:xfrm>
          <a:prstGeom prst="rect">
            <a:avLst/>
          </a:prstGeom>
          <a:noFill/>
          <a:ln w="9525">
            <a:noFill/>
            <a:miter lim="800000"/>
            <a:headEnd/>
            <a:tailEnd/>
          </a:ln>
        </p:spPr>
        <p:txBody>
          <a:bodyPr wrap="square" lIns="95897" tIns="47965" rIns="95897" bIns="47965">
            <a:spAutoFit/>
          </a:bodyPr>
          <a:lstStyle/>
          <a:p>
            <a:pPr algn="ctr"/>
            <a:r>
              <a:rPr lang="en-US" sz="1400" b="1" dirty="0" smtClean="0"/>
              <a:t>Photo </a:t>
            </a:r>
            <a:r>
              <a:rPr lang="en-US" sz="1400" b="1" dirty="0"/>
              <a:t>courtesy of </a:t>
            </a:r>
            <a:r>
              <a:rPr lang="en-US" sz="1400" b="1" dirty="0" smtClean="0"/>
              <a:t>Jennifer Schwartz</a:t>
            </a:r>
            <a:endParaRPr lang="en-US" sz="1400" b="1" dirty="0"/>
          </a:p>
        </p:txBody>
      </p:sp>
    </p:spTree>
    <p:extLst>
      <p:ext uri="{BB962C8B-B14F-4D97-AF65-F5344CB8AC3E}">
        <p14:creationId xmlns:p14="http://schemas.microsoft.com/office/powerpoint/2010/main" val="16010692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101728"/>
            <a:ext cx="9601201" cy="579839"/>
          </a:xfrm>
          <a:prstGeom prst="rect">
            <a:avLst/>
          </a:prstGeom>
        </p:spPr>
        <p:txBody>
          <a:bodyPr wrap="square">
            <a:spAutoFit/>
          </a:bodyPr>
          <a:lstStyle/>
          <a:p>
            <a:pPr algn="ctr">
              <a:lnSpc>
                <a:spcPct val="96000"/>
              </a:lnSpc>
            </a:pPr>
            <a:r>
              <a:rPr lang="en-US" sz="3200" b="1" dirty="0" smtClean="0">
                <a:solidFill>
                  <a:schemeClr val="accent3">
                    <a:lumMod val="50000"/>
                  </a:schemeClr>
                </a:solidFill>
                <a:latin typeface="Calisto MT" panose="02040603050505030304" pitchFamily="18" charset="0"/>
              </a:rPr>
              <a:t> </a:t>
            </a:r>
            <a:r>
              <a:rPr lang="en-US" sz="3200" b="1" dirty="0" smtClean="0">
                <a:solidFill>
                  <a:srgbClr val="FFFF00"/>
                </a:solidFill>
                <a:latin typeface="Calisto MT" panose="02040603050505030304" pitchFamily="18" charset="0"/>
              </a:rPr>
              <a:t>Accessing the Toolbox from the ERDG homepage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777857"/>
            <a:ext cx="9064871" cy="5851543"/>
          </a:xfrm>
          <a:prstGeom prst="rect">
            <a:avLst/>
          </a:prstGeom>
        </p:spPr>
      </p:pic>
      <p:cxnSp>
        <p:nvCxnSpPr>
          <p:cNvPr id="6" name="Straight Connector 5"/>
          <p:cNvCxnSpPr/>
          <p:nvPr/>
        </p:nvCxnSpPr>
        <p:spPr>
          <a:xfrm>
            <a:off x="262759" y="6594117"/>
            <a:ext cx="906486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ounded Rectangle 6">
            <a:hlinkClick r:id="rId4" action="ppaction://hlinksldjump"/>
          </p:cNvPr>
          <p:cNvSpPr/>
          <p:nvPr/>
        </p:nvSpPr>
        <p:spPr>
          <a:xfrm>
            <a:off x="4936236" y="1170432"/>
            <a:ext cx="838200" cy="225552"/>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31376" y="6768662"/>
            <a:ext cx="9327629" cy="426207"/>
          </a:xfrm>
          <a:prstGeom prst="rect">
            <a:avLst/>
          </a:prstGeom>
          <a:noFill/>
        </p:spPr>
        <p:txBody>
          <a:bodyPr wrap="square" rtlCol="0">
            <a:spAutoFit/>
          </a:bodyPr>
          <a:lstStyle/>
          <a:p>
            <a:pPr algn="ctr">
              <a:lnSpc>
                <a:spcPct val="105000"/>
              </a:lnSpc>
              <a:spcBef>
                <a:spcPts val="1800"/>
              </a:spcBef>
            </a:pPr>
            <a:r>
              <a:rPr lang="en-US" sz="2200" b="1" dirty="0" smtClean="0">
                <a:solidFill>
                  <a:schemeClr val="bg1"/>
                </a:solidFill>
                <a:latin typeface="Calisto MT" panose="02040603050505030304" pitchFamily="18" charset="0"/>
              </a:rPr>
              <a:t>Or go there directly via:   </a:t>
            </a:r>
            <a:r>
              <a:rPr lang="en-US" sz="2200" b="1" dirty="0">
                <a:solidFill>
                  <a:schemeClr val="bg1"/>
                </a:solidFill>
                <a:latin typeface="Calisto MT" panose="02040603050505030304" pitchFamily="18" charset="0"/>
                <a:hlinkClick r:id="rId5"/>
              </a:rPr>
              <a:t>http://horseshoecrab.org/teacher-toolbox</a:t>
            </a:r>
            <a:r>
              <a:rPr lang="en-US" sz="2200" b="1" dirty="0" smtClean="0">
                <a:solidFill>
                  <a:schemeClr val="bg1"/>
                </a:solidFill>
                <a:latin typeface="Calisto MT" panose="02040603050505030304" pitchFamily="18" charset="0"/>
                <a:hlinkClick r:id="rId5"/>
              </a:rPr>
              <a:t>/</a:t>
            </a:r>
            <a:r>
              <a:rPr lang="en-US" sz="2200" b="1" dirty="0" smtClean="0">
                <a:solidFill>
                  <a:schemeClr val="bg1"/>
                </a:solidFill>
                <a:latin typeface="Calisto MT" panose="02040603050505030304" pitchFamily="18" charset="0"/>
              </a:rPr>
              <a:t>  </a:t>
            </a:r>
            <a:endParaRPr lang="en-US" sz="2200" dirty="0" smtClean="0">
              <a:latin typeface="Calisto MT" panose="02040603050505030304" pitchFamily="18" charset="0"/>
            </a:endParaRPr>
          </a:p>
        </p:txBody>
      </p:sp>
    </p:spTree>
    <p:extLst>
      <p:ext uri="{BB962C8B-B14F-4D97-AF65-F5344CB8AC3E}">
        <p14:creationId xmlns:p14="http://schemas.microsoft.com/office/powerpoint/2010/main" val="190173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5185" y="286406"/>
            <a:ext cx="5863088" cy="6781800"/>
          </a:xfrm>
          <a:prstGeom prst="rect">
            <a:avLst/>
          </a:prstGeom>
        </p:spPr>
      </p:pic>
      <p:sp>
        <p:nvSpPr>
          <p:cNvPr id="3" name="Rectangle 2"/>
          <p:cNvSpPr/>
          <p:nvPr/>
        </p:nvSpPr>
        <p:spPr>
          <a:xfrm>
            <a:off x="-2629" y="286406"/>
            <a:ext cx="3352799" cy="1687770"/>
          </a:xfrm>
          <a:prstGeom prst="rect">
            <a:avLst/>
          </a:prstGeom>
        </p:spPr>
        <p:txBody>
          <a:bodyPr wrap="square">
            <a:spAutoFit/>
          </a:bodyPr>
          <a:lstStyle/>
          <a:p>
            <a:pPr algn="ctr">
              <a:lnSpc>
                <a:spcPct val="96000"/>
              </a:lnSpc>
            </a:pPr>
            <a:r>
              <a:rPr lang="en-US" sz="3600" dirty="0" smtClean="0">
                <a:solidFill>
                  <a:schemeClr val="accent3">
                    <a:lumMod val="50000"/>
                  </a:schemeClr>
                </a:solidFill>
                <a:latin typeface="Calisto MT" panose="02040603050505030304" pitchFamily="18" charset="0"/>
              </a:rPr>
              <a:t> </a:t>
            </a:r>
            <a:r>
              <a:rPr lang="en-US" sz="3600" dirty="0" smtClean="0">
                <a:solidFill>
                  <a:srgbClr val="FFFF00"/>
                </a:solidFill>
                <a:latin typeface="Calisto MT" panose="02040603050505030304" pitchFamily="18" charset="0"/>
              </a:rPr>
              <a:t>Designed for ease-of-use           &amp; navigation  </a:t>
            </a:r>
          </a:p>
        </p:txBody>
      </p:sp>
      <p:sp>
        <p:nvSpPr>
          <p:cNvPr id="4" name="TextBox 3"/>
          <p:cNvSpPr txBox="1"/>
          <p:nvPr/>
        </p:nvSpPr>
        <p:spPr>
          <a:xfrm>
            <a:off x="176783" y="2286000"/>
            <a:ext cx="3133974" cy="803297"/>
          </a:xfrm>
          <a:prstGeom prst="rect">
            <a:avLst/>
          </a:prstGeom>
          <a:noFill/>
        </p:spPr>
        <p:txBody>
          <a:bodyPr wrap="square" rtlCol="0">
            <a:spAutoFit/>
          </a:bodyPr>
          <a:lstStyle/>
          <a:p>
            <a:pPr algn="ctr">
              <a:lnSpc>
                <a:spcPct val="108000"/>
              </a:lnSpc>
              <a:spcBef>
                <a:spcPts val="1500"/>
              </a:spcBef>
            </a:pPr>
            <a:r>
              <a:rPr lang="en-US" sz="2200" dirty="0" smtClean="0">
                <a:solidFill>
                  <a:schemeClr val="bg1"/>
                </a:solidFill>
                <a:latin typeface="Calisto MT" panose="02040603050505030304" pitchFamily="18" charset="0"/>
              </a:rPr>
              <a:t>features 4  categories of educational resources</a:t>
            </a:r>
            <a:endParaRPr lang="en-US" sz="2200" dirty="0">
              <a:solidFill>
                <a:schemeClr val="bg1"/>
              </a:solidFill>
              <a:latin typeface="Calisto MT" panose="02040603050505030304" pitchFamily="18" charset="0"/>
            </a:endParaRPr>
          </a:p>
        </p:txBody>
      </p:sp>
      <p:sp>
        <p:nvSpPr>
          <p:cNvPr id="5" name="TextBox 4"/>
          <p:cNvSpPr txBox="1"/>
          <p:nvPr/>
        </p:nvSpPr>
        <p:spPr>
          <a:xfrm>
            <a:off x="97960" y="5449614"/>
            <a:ext cx="3212797" cy="1554785"/>
          </a:xfrm>
          <a:prstGeom prst="rect">
            <a:avLst/>
          </a:prstGeom>
          <a:noFill/>
        </p:spPr>
        <p:txBody>
          <a:bodyPr wrap="square" rtlCol="0">
            <a:spAutoFit/>
          </a:bodyPr>
          <a:lstStyle/>
          <a:p>
            <a:pPr algn="ctr">
              <a:lnSpc>
                <a:spcPct val="108000"/>
              </a:lnSpc>
              <a:spcBef>
                <a:spcPts val="1500"/>
              </a:spcBef>
            </a:pPr>
            <a:r>
              <a:rPr lang="en-US" sz="2200" dirty="0">
                <a:solidFill>
                  <a:schemeClr val="bg1"/>
                </a:solidFill>
                <a:latin typeface="Calisto MT" panose="02040603050505030304" pitchFamily="18" charset="0"/>
              </a:rPr>
              <a:t>c</a:t>
            </a:r>
            <a:r>
              <a:rPr lang="en-US" sz="2200" dirty="0" smtClean="0">
                <a:solidFill>
                  <a:schemeClr val="bg1"/>
                </a:solidFill>
                <a:latin typeface="Calisto MT" panose="02040603050505030304" pitchFamily="18" charset="0"/>
              </a:rPr>
              <a:t>licking on a category pulls up easily viewable listings and descriptions of items available</a:t>
            </a:r>
            <a:endParaRPr lang="en-US" sz="2200" dirty="0">
              <a:solidFill>
                <a:schemeClr val="bg1"/>
              </a:solidFill>
              <a:latin typeface="Calisto MT" panose="02040603050505030304" pitchFamily="18" charset="0"/>
            </a:endParaRPr>
          </a:p>
        </p:txBody>
      </p:sp>
      <p:sp>
        <p:nvSpPr>
          <p:cNvPr id="6" name="TextBox 5"/>
          <p:cNvSpPr txBox="1"/>
          <p:nvPr/>
        </p:nvSpPr>
        <p:spPr>
          <a:xfrm>
            <a:off x="156459" y="3352800"/>
            <a:ext cx="3154298" cy="1920398"/>
          </a:xfrm>
          <a:prstGeom prst="rect">
            <a:avLst/>
          </a:prstGeom>
          <a:noFill/>
        </p:spPr>
        <p:txBody>
          <a:bodyPr wrap="square" rtlCol="0">
            <a:spAutoFit/>
          </a:bodyPr>
          <a:lstStyle/>
          <a:p>
            <a:pPr algn="ctr">
              <a:lnSpc>
                <a:spcPct val="108000"/>
              </a:lnSpc>
              <a:spcBef>
                <a:spcPts val="1500"/>
              </a:spcBef>
            </a:pPr>
            <a:r>
              <a:rPr lang="en-US" sz="2200" dirty="0" smtClean="0">
                <a:solidFill>
                  <a:schemeClr val="bg1"/>
                </a:solidFill>
                <a:latin typeface="Calisto MT" panose="02040603050505030304" pitchFamily="18" charset="0"/>
              </a:rPr>
              <a:t>seeded for start-up with items contributed by members of the IUCN HSC-SSG Education Working </a:t>
            </a:r>
            <a:r>
              <a:rPr lang="en-US" sz="2200" dirty="0">
                <a:solidFill>
                  <a:schemeClr val="bg1"/>
                </a:solidFill>
                <a:latin typeface="Calisto MT" panose="02040603050505030304" pitchFamily="18" charset="0"/>
              </a:rPr>
              <a:t>G</a:t>
            </a:r>
            <a:r>
              <a:rPr lang="en-US" sz="2200" dirty="0" smtClean="0">
                <a:solidFill>
                  <a:schemeClr val="bg1"/>
                </a:solidFill>
                <a:latin typeface="Calisto MT" panose="02040603050505030304" pitchFamily="18" charset="0"/>
              </a:rPr>
              <a:t>roup</a:t>
            </a:r>
            <a:endParaRPr lang="en-US" sz="2200" dirty="0">
              <a:solidFill>
                <a:schemeClr val="bg1"/>
              </a:solidFill>
              <a:latin typeface="Calisto MT" panose="02040603050505030304" pitchFamily="18" charset="0"/>
            </a:endParaRPr>
          </a:p>
        </p:txBody>
      </p:sp>
    </p:spTree>
    <p:extLst>
      <p:ext uri="{BB962C8B-B14F-4D97-AF65-F5344CB8AC3E}">
        <p14:creationId xmlns:p14="http://schemas.microsoft.com/office/powerpoint/2010/main" val="10200995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23910"/>
            <a:ext cx="9601200" cy="600164"/>
          </a:xfrm>
          <a:prstGeom prst="rect">
            <a:avLst/>
          </a:prstGeom>
        </p:spPr>
        <p:txBody>
          <a:bodyPr wrap="square">
            <a:spAutoFit/>
          </a:bodyPr>
          <a:lstStyle/>
          <a:p>
            <a:pPr algn="ctr"/>
            <a:r>
              <a:rPr lang="en-US" sz="3000" b="1" dirty="0" smtClean="0">
                <a:solidFill>
                  <a:srgbClr val="FFFF00"/>
                </a:solidFill>
                <a:latin typeface="Calisto MT" panose="02040603050505030304" pitchFamily="18" charset="0"/>
              </a:rPr>
              <a:t> </a:t>
            </a:r>
            <a:r>
              <a:rPr lang="en-US" sz="3300" b="1" dirty="0" smtClean="0">
                <a:solidFill>
                  <a:srgbClr val="FFFF00"/>
                </a:solidFill>
                <a:latin typeface="Calisto MT" panose="02040603050505030304" pitchFamily="18" charset="0"/>
              </a:rPr>
              <a:t>Lesson plans for the Horseshoe Crab Classroom </a:t>
            </a: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b="46983"/>
          <a:stretch/>
        </p:blipFill>
        <p:spPr>
          <a:xfrm>
            <a:off x="252248" y="743794"/>
            <a:ext cx="9044152" cy="5252545"/>
          </a:xfrm>
          <a:prstGeom prst="rect">
            <a:avLst/>
          </a:prstGeom>
        </p:spPr>
      </p:pic>
      <p:cxnSp>
        <p:nvCxnSpPr>
          <p:cNvPr id="13" name="Straight Connector 12"/>
          <p:cNvCxnSpPr/>
          <p:nvPr/>
        </p:nvCxnSpPr>
        <p:spPr>
          <a:xfrm>
            <a:off x="247465" y="6018110"/>
            <a:ext cx="9044152" cy="0"/>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ounded Rectangle 14">
            <a:hlinkClick r:id="rId4" action="ppaction://hlinksldjump"/>
          </p:cNvPr>
          <p:cNvSpPr/>
          <p:nvPr/>
        </p:nvSpPr>
        <p:spPr>
          <a:xfrm>
            <a:off x="571500" y="3581400"/>
            <a:ext cx="1143000" cy="433552"/>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94470" y="6248400"/>
            <a:ext cx="9034587" cy="817340"/>
          </a:xfrm>
          <a:prstGeom prst="rect">
            <a:avLst/>
          </a:prstGeom>
          <a:noFill/>
        </p:spPr>
        <p:txBody>
          <a:bodyPr wrap="square" rtlCol="0">
            <a:spAutoFit/>
          </a:bodyPr>
          <a:lstStyle/>
          <a:p>
            <a:pPr algn="ctr">
              <a:lnSpc>
                <a:spcPct val="111000"/>
              </a:lnSpc>
              <a:spcBef>
                <a:spcPts val="1500"/>
              </a:spcBef>
            </a:pPr>
            <a:r>
              <a:rPr lang="en-US" sz="2200" dirty="0" smtClean="0">
                <a:solidFill>
                  <a:srgbClr val="FFFF00"/>
                </a:solidFill>
                <a:latin typeface="Calisto MT" panose="02040603050505030304" pitchFamily="18" charset="0"/>
              </a:rPr>
              <a:t>Clicking on any of the 4 categories takes you to a screen that provides listings and descriptions of the Toolbox resources available in that section </a:t>
            </a:r>
            <a:endParaRPr lang="en-US" sz="2200" dirty="0">
              <a:solidFill>
                <a:srgbClr val="FFFF00"/>
              </a:solidFill>
              <a:latin typeface="Calisto MT" panose="02040603050505030304" pitchFamily="18" charset="0"/>
            </a:endParaRPr>
          </a:p>
        </p:txBody>
      </p:sp>
    </p:spTree>
    <p:extLst>
      <p:ext uri="{BB962C8B-B14F-4D97-AF65-F5344CB8AC3E}">
        <p14:creationId xmlns:p14="http://schemas.microsoft.com/office/powerpoint/2010/main" val="2413727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323193"/>
            <a:ext cx="6444308" cy="6654210"/>
          </a:xfrm>
          <a:prstGeom prst="rect">
            <a:avLst/>
          </a:prstGeom>
        </p:spPr>
      </p:pic>
      <p:sp>
        <p:nvSpPr>
          <p:cNvPr id="5" name="TextBox 4"/>
          <p:cNvSpPr txBox="1"/>
          <p:nvPr/>
        </p:nvSpPr>
        <p:spPr>
          <a:xfrm>
            <a:off x="20060" y="323193"/>
            <a:ext cx="2779279" cy="1255728"/>
          </a:xfrm>
          <a:prstGeom prst="rect">
            <a:avLst/>
          </a:prstGeom>
          <a:noFill/>
        </p:spPr>
        <p:txBody>
          <a:bodyPr wrap="square" rtlCol="0">
            <a:spAutoFit/>
          </a:bodyPr>
          <a:lstStyle/>
          <a:p>
            <a:pPr algn="ctr">
              <a:lnSpc>
                <a:spcPct val="105000"/>
              </a:lnSpc>
              <a:spcBef>
                <a:spcPts val="1500"/>
              </a:spcBef>
            </a:pPr>
            <a:r>
              <a:rPr lang="en-US" sz="3600" b="1" dirty="0" smtClean="0">
                <a:solidFill>
                  <a:srgbClr val="FFFF00"/>
                </a:solidFill>
                <a:latin typeface="Calisto MT" panose="02040603050505030304" pitchFamily="18" charset="0"/>
              </a:rPr>
              <a:t>Viewing          the listings</a:t>
            </a:r>
          </a:p>
        </p:txBody>
      </p:sp>
      <p:sp>
        <p:nvSpPr>
          <p:cNvPr id="6" name="TextBox 5"/>
          <p:cNvSpPr txBox="1"/>
          <p:nvPr/>
        </p:nvSpPr>
        <p:spPr>
          <a:xfrm>
            <a:off x="152401" y="1785146"/>
            <a:ext cx="2438400" cy="1569660"/>
          </a:xfrm>
          <a:prstGeom prst="rect">
            <a:avLst/>
          </a:prstGeom>
          <a:noFill/>
        </p:spPr>
        <p:txBody>
          <a:bodyPr wrap="square" rtlCol="0">
            <a:spAutoFit/>
          </a:bodyPr>
          <a:lstStyle/>
          <a:p>
            <a:pPr algn="ctr">
              <a:spcBef>
                <a:spcPts val="1800"/>
              </a:spcBef>
            </a:pPr>
            <a:r>
              <a:rPr lang="en-US" sz="2400" dirty="0" smtClean="0">
                <a:solidFill>
                  <a:schemeClr val="bg1"/>
                </a:solidFill>
                <a:latin typeface="Calisto MT" panose="02040603050505030304" pitchFamily="18" charset="0"/>
              </a:rPr>
              <a:t>One can scroll  down through the listings        page by page.</a:t>
            </a:r>
          </a:p>
        </p:txBody>
      </p:sp>
      <p:sp>
        <p:nvSpPr>
          <p:cNvPr id="7" name="Rounded Rectangle 6">
            <a:hlinkClick r:id="rId4" action="ppaction://hlinksldjump"/>
          </p:cNvPr>
          <p:cNvSpPr/>
          <p:nvPr/>
        </p:nvSpPr>
        <p:spPr>
          <a:xfrm>
            <a:off x="6012486" y="2887615"/>
            <a:ext cx="1431302" cy="144417"/>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hlinkClick r:id="rId5" action="ppaction://hlinkpres?slideindex=1&amp;slidetitle="/>
          </p:cNvPr>
          <p:cNvSpPr/>
          <p:nvPr/>
        </p:nvSpPr>
        <p:spPr>
          <a:xfrm>
            <a:off x="6036299" y="4495800"/>
            <a:ext cx="1431302" cy="15240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hlinkClick r:id="rId4" action="ppaction://hlinksldjump"/>
          </p:cNvPr>
          <p:cNvSpPr/>
          <p:nvPr/>
        </p:nvSpPr>
        <p:spPr>
          <a:xfrm>
            <a:off x="6395545" y="5867400"/>
            <a:ext cx="1605455" cy="22860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48772" y="5447658"/>
            <a:ext cx="2474687" cy="1569660"/>
          </a:xfrm>
          <a:prstGeom prst="rect">
            <a:avLst/>
          </a:prstGeom>
          <a:noFill/>
        </p:spPr>
        <p:txBody>
          <a:bodyPr wrap="square" rtlCol="0">
            <a:spAutoFit/>
          </a:bodyPr>
          <a:lstStyle/>
          <a:p>
            <a:pPr algn="ctr">
              <a:spcBef>
                <a:spcPts val="2400"/>
              </a:spcBef>
            </a:pPr>
            <a:r>
              <a:rPr lang="en-US" sz="2400" dirty="0" smtClean="0">
                <a:solidFill>
                  <a:schemeClr val="bg1"/>
                </a:solidFill>
                <a:latin typeface="Calisto MT" panose="02040603050505030304" pitchFamily="18" charset="0"/>
              </a:rPr>
              <a:t>Notice that  some listings feature links to related resources.</a:t>
            </a:r>
          </a:p>
        </p:txBody>
      </p:sp>
      <p:sp>
        <p:nvSpPr>
          <p:cNvPr id="11" name="TextBox 10"/>
          <p:cNvSpPr txBox="1"/>
          <p:nvPr/>
        </p:nvSpPr>
        <p:spPr>
          <a:xfrm>
            <a:off x="148772" y="3650298"/>
            <a:ext cx="2438400" cy="1569660"/>
          </a:xfrm>
          <a:prstGeom prst="rect">
            <a:avLst/>
          </a:prstGeom>
          <a:noFill/>
        </p:spPr>
        <p:txBody>
          <a:bodyPr wrap="square" rtlCol="0">
            <a:spAutoFit/>
          </a:bodyPr>
          <a:lstStyle/>
          <a:p>
            <a:pPr algn="ctr">
              <a:spcBef>
                <a:spcPts val="2400"/>
              </a:spcBef>
            </a:pPr>
            <a:r>
              <a:rPr lang="en-US" sz="2400" dirty="0" smtClean="0">
                <a:solidFill>
                  <a:schemeClr val="bg1"/>
                </a:solidFill>
                <a:latin typeface="Calisto MT" panose="02040603050505030304" pitchFamily="18" charset="0"/>
              </a:rPr>
              <a:t>New </a:t>
            </a:r>
            <a:r>
              <a:rPr lang="en-US" sz="2400" dirty="0">
                <a:solidFill>
                  <a:schemeClr val="bg1"/>
                </a:solidFill>
                <a:latin typeface="Calisto MT" panose="02040603050505030304" pitchFamily="18" charset="0"/>
              </a:rPr>
              <a:t>listings will be </a:t>
            </a:r>
            <a:r>
              <a:rPr lang="en-US" sz="2400" dirty="0" smtClean="0">
                <a:solidFill>
                  <a:schemeClr val="bg1"/>
                </a:solidFill>
                <a:latin typeface="Calisto MT" panose="02040603050505030304" pitchFamily="18" charset="0"/>
              </a:rPr>
              <a:t>posted at the </a:t>
            </a:r>
            <a:r>
              <a:rPr lang="en-US" sz="2400" dirty="0">
                <a:solidFill>
                  <a:schemeClr val="bg1"/>
                </a:solidFill>
                <a:latin typeface="Calisto MT" panose="02040603050505030304" pitchFamily="18" charset="0"/>
              </a:rPr>
              <a:t>top as they are contributed</a:t>
            </a:r>
            <a:r>
              <a:rPr lang="en-US" sz="2400" dirty="0" smtClean="0">
                <a:solidFill>
                  <a:schemeClr val="bg1"/>
                </a:solidFill>
                <a:latin typeface="Calisto MT" panose="02040603050505030304" pitchFamily="18" charset="0"/>
              </a:rPr>
              <a:t>.</a:t>
            </a:r>
          </a:p>
        </p:txBody>
      </p:sp>
    </p:spTree>
    <p:extLst>
      <p:ext uri="{BB962C8B-B14F-4D97-AF65-F5344CB8AC3E}">
        <p14:creationId xmlns:p14="http://schemas.microsoft.com/office/powerpoint/2010/main" val="7789923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1" y="262759"/>
            <a:ext cx="6553199" cy="6802034"/>
          </a:xfrm>
          <a:prstGeom prst="rect">
            <a:avLst/>
          </a:prstGeom>
        </p:spPr>
      </p:pic>
      <p:sp>
        <p:nvSpPr>
          <p:cNvPr id="5" name="TextBox 4"/>
          <p:cNvSpPr txBox="1"/>
          <p:nvPr/>
        </p:nvSpPr>
        <p:spPr>
          <a:xfrm>
            <a:off x="6781800" y="232427"/>
            <a:ext cx="2779279" cy="1220399"/>
          </a:xfrm>
          <a:prstGeom prst="rect">
            <a:avLst/>
          </a:prstGeom>
          <a:noFill/>
        </p:spPr>
        <p:txBody>
          <a:bodyPr wrap="square" rtlCol="0">
            <a:spAutoFit/>
          </a:bodyPr>
          <a:lstStyle/>
          <a:p>
            <a:pPr algn="ctr">
              <a:lnSpc>
                <a:spcPct val="105000"/>
              </a:lnSpc>
              <a:spcBef>
                <a:spcPts val="1500"/>
              </a:spcBef>
            </a:pPr>
            <a:r>
              <a:rPr lang="en-US" sz="3600" b="1" dirty="0" smtClean="0">
                <a:solidFill>
                  <a:srgbClr val="FFFF00"/>
                </a:solidFill>
                <a:latin typeface="Calisto MT" panose="02040603050505030304" pitchFamily="18" charset="0"/>
              </a:rPr>
              <a:t>PowerPoint section</a:t>
            </a:r>
          </a:p>
        </p:txBody>
      </p:sp>
      <p:sp>
        <p:nvSpPr>
          <p:cNvPr id="6" name="TextBox 5"/>
          <p:cNvSpPr txBox="1"/>
          <p:nvPr/>
        </p:nvSpPr>
        <p:spPr>
          <a:xfrm>
            <a:off x="6903500" y="1593394"/>
            <a:ext cx="2570741" cy="1569660"/>
          </a:xfrm>
          <a:prstGeom prst="rect">
            <a:avLst/>
          </a:prstGeom>
          <a:noFill/>
        </p:spPr>
        <p:txBody>
          <a:bodyPr wrap="square" rtlCol="0">
            <a:spAutoFit/>
          </a:bodyPr>
          <a:lstStyle/>
          <a:p>
            <a:pPr algn="ctr">
              <a:spcBef>
                <a:spcPts val="1800"/>
              </a:spcBef>
            </a:pPr>
            <a:r>
              <a:rPr lang="en-US" sz="2400" dirty="0" smtClean="0">
                <a:solidFill>
                  <a:schemeClr val="bg1"/>
                </a:solidFill>
                <a:latin typeface="Calisto MT" panose="02040603050505030304" pitchFamily="18" charset="0"/>
              </a:rPr>
              <a:t>Seeded initially with a few items of general interest </a:t>
            </a:r>
            <a:r>
              <a:rPr lang="en-US" sz="2400" spc="-20" dirty="0" smtClean="0">
                <a:solidFill>
                  <a:schemeClr val="bg1"/>
                </a:solidFill>
                <a:latin typeface="Calisto MT" panose="02040603050505030304" pitchFamily="18" charset="0"/>
              </a:rPr>
              <a:t>for HSC education</a:t>
            </a:r>
          </a:p>
        </p:txBody>
      </p:sp>
      <p:sp>
        <p:nvSpPr>
          <p:cNvPr id="7" name="Rounded Rectangle 6">
            <a:hlinkClick r:id="rId4" action="ppaction://hlinkpres?slideindex=1&amp;slidetitle="/>
          </p:cNvPr>
          <p:cNvSpPr/>
          <p:nvPr/>
        </p:nvSpPr>
        <p:spPr>
          <a:xfrm>
            <a:off x="1664208" y="4270248"/>
            <a:ext cx="1676400" cy="1115555"/>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903500" y="3352800"/>
            <a:ext cx="2570741" cy="1569660"/>
          </a:xfrm>
          <a:prstGeom prst="rect">
            <a:avLst/>
          </a:prstGeom>
          <a:noFill/>
        </p:spPr>
        <p:txBody>
          <a:bodyPr wrap="square" rtlCol="0">
            <a:spAutoFit/>
          </a:bodyPr>
          <a:lstStyle/>
          <a:p>
            <a:pPr algn="ctr">
              <a:spcBef>
                <a:spcPts val="2100"/>
              </a:spcBef>
            </a:pPr>
            <a:r>
              <a:rPr lang="en-US" sz="2400" dirty="0" smtClean="0">
                <a:solidFill>
                  <a:schemeClr val="bg1"/>
                </a:solidFill>
                <a:latin typeface="Calisto MT" panose="02040603050505030304" pitchFamily="18" charset="0"/>
              </a:rPr>
              <a:t>Slide shows can be submitted in pdf or </a:t>
            </a:r>
            <a:r>
              <a:rPr lang="en-US" sz="2400" dirty="0" err="1" smtClean="0">
                <a:solidFill>
                  <a:schemeClr val="bg1"/>
                </a:solidFill>
                <a:latin typeface="Calisto MT" panose="02040603050505030304" pitchFamily="18" charset="0"/>
              </a:rPr>
              <a:t>ppt</a:t>
            </a:r>
            <a:r>
              <a:rPr lang="en-US" sz="2400" dirty="0" smtClean="0">
                <a:solidFill>
                  <a:schemeClr val="bg1"/>
                </a:solidFill>
                <a:latin typeface="Calisto MT" panose="02040603050505030304" pitchFamily="18" charset="0"/>
              </a:rPr>
              <a:t> format (16 Mb limit)</a:t>
            </a:r>
          </a:p>
        </p:txBody>
      </p:sp>
      <p:sp>
        <p:nvSpPr>
          <p:cNvPr id="9" name="TextBox 8"/>
          <p:cNvSpPr txBox="1"/>
          <p:nvPr/>
        </p:nvSpPr>
        <p:spPr>
          <a:xfrm>
            <a:off x="6845622" y="5125801"/>
            <a:ext cx="2725098" cy="1938992"/>
          </a:xfrm>
          <a:prstGeom prst="rect">
            <a:avLst/>
          </a:prstGeom>
          <a:noFill/>
        </p:spPr>
        <p:txBody>
          <a:bodyPr wrap="square" rtlCol="0">
            <a:spAutoFit/>
          </a:bodyPr>
          <a:lstStyle/>
          <a:p>
            <a:pPr algn="ctr">
              <a:spcBef>
                <a:spcPts val="2100"/>
              </a:spcBef>
            </a:pPr>
            <a:r>
              <a:rPr lang="en-US" sz="2400" dirty="0" smtClean="0">
                <a:solidFill>
                  <a:schemeClr val="bg1"/>
                </a:solidFill>
                <a:latin typeface="Calisto MT" panose="02040603050505030304" pitchFamily="18" charset="0"/>
              </a:rPr>
              <a:t>Included here is an International HSC Jeopardy game adaptable for various venues</a:t>
            </a:r>
          </a:p>
        </p:txBody>
      </p:sp>
      <p:sp>
        <p:nvSpPr>
          <p:cNvPr id="10" name="Rounded Rectangle 9">
            <a:hlinkClick r:id="rId5" action="ppaction://hlinkfile"/>
          </p:cNvPr>
          <p:cNvSpPr/>
          <p:nvPr/>
        </p:nvSpPr>
        <p:spPr>
          <a:xfrm>
            <a:off x="4069080" y="4645152"/>
            <a:ext cx="1524000" cy="144417"/>
          </a:xfrm>
          <a:prstGeom prst="roundRect">
            <a:avLst/>
          </a:prstGeom>
          <a:noFill/>
          <a:ln w="28575">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28236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pres?slideindex=1&amp;slidetit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292608"/>
            <a:ext cx="9144000" cy="6729984"/>
          </a:xfrm>
          <a:prstGeom prst="rect">
            <a:avLst/>
          </a:prstGeom>
        </p:spPr>
      </p:pic>
    </p:spTree>
    <p:extLst>
      <p:ext uri="{BB962C8B-B14F-4D97-AF65-F5344CB8AC3E}">
        <p14:creationId xmlns:p14="http://schemas.microsoft.com/office/powerpoint/2010/main" val="3332757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2693" y="259873"/>
            <a:ext cx="2534307" cy="1255728"/>
          </a:xfrm>
          <a:prstGeom prst="rect">
            <a:avLst/>
          </a:prstGeom>
          <a:noFill/>
        </p:spPr>
        <p:txBody>
          <a:bodyPr wrap="square" rtlCol="0">
            <a:spAutoFit/>
          </a:bodyPr>
          <a:lstStyle/>
          <a:p>
            <a:pPr algn="ctr">
              <a:lnSpc>
                <a:spcPct val="105000"/>
              </a:lnSpc>
              <a:spcBef>
                <a:spcPts val="1500"/>
              </a:spcBef>
            </a:pPr>
            <a:r>
              <a:rPr lang="en-US" sz="3600" b="1" dirty="0" smtClean="0">
                <a:solidFill>
                  <a:srgbClr val="FFFF00"/>
                </a:solidFill>
                <a:latin typeface="Calisto MT" panose="02040603050505030304" pitchFamily="18" charset="0"/>
              </a:rPr>
              <a:t>Videos section</a:t>
            </a:r>
          </a:p>
        </p:txBody>
      </p:sp>
      <p:sp>
        <p:nvSpPr>
          <p:cNvPr id="4" name="TextBox 3"/>
          <p:cNvSpPr txBox="1"/>
          <p:nvPr/>
        </p:nvSpPr>
        <p:spPr>
          <a:xfrm>
            <a:off x="132692" y="1687126"/>
            <a:ext cx="2458108" cy="3970318"/>
          </a:xfrm>
          <a:prstGeom prst="rect">
            <a:avLst/>
          </a:prstGeom>
          <a:noFill/>
        </p:spPr>
        <p:txBody>
          <a:bodyPr wrap="square" rtlCol="0">
            <a:spAutoFit/>
          </a:bodyPr>
          <a:lstStyle/>
          <a:p>
            <a:pPr algn="ctr">
              <a:lnSpc>
                <a:spcPct val="105000"/>
              </a:lnSpc>
              <a:spcBef>
                <a:spcPts val="1800"/>
              </a:spcBef>
            </a:pPr>
            <a:r>
              <a:rPr lang="en-US" sz="2400" dirty="0">
                <a:solidFill>
                  <a:schemeClr val="bg1"/>
                </a:solidFill>
                <a:latin typeface="Calisto MT" panose="02040603050505030304" pitchFamily="18" charset="0"/>
              </a:rPr>
              <a:t>C</a:t>
            </a:r>
            <a:r>
              <a:rPr lang="en-US" sz="2400" dirty="0" smtClean="0">
                <a:solidFill>
                  <a:schemeClr val="bg1"/>
                </a:solidFill>
                <a:latin typeface="Calisto MT" panose="02040603050505030304" pitchFamily="18" charset="0"/>
              </a:rPr>
              <a:t>an include video clips downloaded directly to the HSC Toolbox (pending file size limits) or ones accessible via links to Vimeo, YouTube, etc. </a:t>
            </a:r>
          </a:p>
        </p:txBody>
      </p:sp>
      <p:sp>
        <p:nvSpPr>
          <p:cNvPr id="5" name="TextBox 4"/>
          <p:cNvSpPr txBox="1"/>
          <p:nvPr/>
        </p:nvSpPr>
        <p:spPr>
          <a:xfrm>
            <a:off x="367471" y="5822731"/>
            <a:ext cx="8839201" cy="1232260"/>
          </a:xfrm>
          <a:prstGeom prst="rect">
            <a:avLst/>
          </a:prstGeom>
          <a:noFill/>
        </p:spPr>
        <p:txBody>
          <a:bodyPr wrap="square" rtlCol="0">
            <a:spAutoFit/>
          </a:bodyPr>
          <a:lstStyle/>
          <a:p>
            <a:pPr algn="ctr">
              <a:lnSpc>
                <a:spcPct val="105000"/>
              </a:lnSpc>
              <a:spcBef>
                <a:spcPts val="1800"/>
              </a:spcBef>
            </a:pPr>
            <a:r>
              <a:rPr lang="en-US" sz="2400" dirty="0" smtClean="0">
                <a:solidFill>
                  <a:schemeClr val="bg1"/>
                </a:solidFill>
                <a:latin typeface="Calisto MT" panose="02040603050505030304" pitchFamily="18" charset="0"/>
              </a:rPr>
              <a:t>By providing brief, but salient descriptions for each video listed,  we hope to make this a useful site for educators to easily locate  and view HSC clips on various topics of focus and interest.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3938" y="315052"/>
            <a:ext cx="6639520" cy="5337317"/>
          </a:xfrm>
          <a:prstGeom prst="rect">
            <a:avLst/>
          </a:prstGeom>
        </p:spPr>
      </p:pic>
    </p:spTree>
    <p:extLst>
      <p:ext uri="{BB962C8B-B14F-4D97-AF65-F5344CB8AC3E}">
        <p14:creationId xmlns:p14="http://schemas.microsoft.com/office/powerpoint/2010/main" val="20334331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1903</TotalTime>
  <Words>3851</Words>
  <Application>Microsoft Office PowerPoint</Application>
  <PresentationFormat>Custom</PresentationFormat>
  <Paragraphs>227</Paragraphs>
  <Slides>23</Slides>
  <Notes>23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DNREC, State of Delaware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Kreamer Gary (DNREC)</dc:creator>
  <cp:lastModifiedBy>Kreamer Gary (DNREC)</cp:lastModifiedBy>
  <cp:revision>125</cp:revision>
  <cp:lastPrinted>2015-06-12T15:31:13Z</cp:lastPrinted>
  <dcterms:created xsi:type="dcterms:W3CDTF">2015-06-12T20:51:00Z</dcterms:created>
  <dcterms:modified xsi:type="dcterms:W3CDTF">2015-06-26T16:59:51Z</dcterms:modified>
</cp:coreProperties>
</file>